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60" r:id="rId5"/>
    <p:sldId id="258"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90" r:id="rId25"/>
    <p:sldId id="279" r:id="rId26"/>
    <p:sldId id="280" r:id="rId27"/>
    <p:sldId id="281" r:id="rId28"/>
    <p:sldId id="282" r:id="rId29"/>
    <p:sldId id="283" r:id="rId30"/>
    <p:sldId id="284" r:id="rId31"/>
    <p:sldId id="285" r:id="rId32"/>
    <p:sldId id="286" r:id="rId33"/>
    <p:sldId id="287" r:id="rId34"/>
    <p:sldId id="288" r:id="rId35"/>
    <p:sldId id="289"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9410CD-CA8E-469A-847E-22C43A7D793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784E679-51D7-4F67-B06B-07AA7FEF680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1D2EFD7-71AC-4EDA-8DF9-98D89AC0D9EB}"/>
              </a:ext>
            </a:extLst>
          </p:cNvPr>
          <p:cNvSpPr>
            <a:spLocks noGrp="1"/>
          </p:cNvSpPr>
          <p:nvPr>
            <p:ph type="dt" sz="half" idx="10"/>
          </p:nvPr>
        </p:nvSpPr>
        <p:spPr/>
        <p:txBody>
          <a:bodyPr/>
          <a:lstStyle/>
          <a:p>
            <a:fld id="{8258E199-9684-4E48-A80F-1BCB1E51D3DE}" type="datetimeFigureOut">
              <a:rPr lang="en-US" smtClean="0"/>
              <a:t>4/26/2018</a:t>
            </a:fld>
            <a:endParaRPr lang="en-US" dirty="0"/>
          </a:p>
        </p:txBody>
      </p:sp>
      <p:sp>
        <p:nvSpPr>
          <p:cNvPr id="5" name="Footer Placeholder 4">
            <a:extLst>
              <a:ext uri="{FF2B5EF4-FFF2-40B4-BE49-F238E27FC236}">
                <a16:creationId xmlns:a16="http://schemas.microsoft.com/office/drawing/2014/main" id="{D66D0F25-2CDB-4EA1-B29B-873633A0E05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A6C7C2E-594C-4575-B120-87E53E43B0BE}"/>
              </a:ext>
            </a:extLst>
          </p:cNvPr>
          <p:cNvSpPr>
            <a:spLocks noGrp="1"/>
          </p:cNvSpPr>
          <p:nvPr>
            <p:ph type="sldNum" sz="quarter" idx="12"/>
          </p:nvPr>
        </p:nvSpPr>
        <p:spPr/>
        <p:txBody>
          <a:bodyPr/>
          <a:lstStyle/>
          <a:p>
            <a:fld id="{553194A3-0112-44FA-919D-6E05B14111AC}" type="slidenum">
              <a:rPr lang="en-US" smtClean="0"/>
              <a:t>‹#›</a:t>
            </a:fld>
            <a:endParaRPr lang="en-US" dirty="0"/>
          </a:p>
        </p:txBody>
      </p:sp>
    </p:spTree>
    <p:extLst>
      <p:ext uri="{BB962C8B-B14F-4D97-AF65-F5344CB8AC3E}">
        <p14:creationId xmlns:p14="http://schemas.microsoft.com/office/powerpoint/2010/main" val="33345486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222982-4FE0-430B-9D64-5A53AF98C72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F866A21-C0A5-42F1-AD08-270AC2CA00C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C39151-7DD0-4BC9-BA22-6E40D60D160E}"/>
              </a:ext>
            </a:extLst>
          </p:cNvPr>
          <p:cNvSpPr>
            <a:spLocks noGrp="1"/>
          </p:cNvSpPr>
          <p:nvPr>
            <p:ph type="dt" sz="half" idx="10"/>
          </p:nvPr>
        </p:nvSpPr>
        <p:spPr/>
        <p:txBody>
          <a:bodyPr/>
          <a:lstStyle/>
          <a:p>
            <a:fld id="{8258E199-9684-4E48-A80F-1BCB1E51D3DE}" type="datetimeFigureOut">
              <a:rPr lang="en-US" smtClean="0"/>
              <a:t>4/26/2018</a:t>
            </a:fld>
            <a:endParaRPr lang="en-US" dirty="0"/>
          </a:p>
        </p:txBody>
      </p:sp>
      <p:sp>
        <p:nvSpPr>
          <p:cNvPr id="5" name="Footer Placeholder 4">
            <a:extLst>
              <a:ext uri="{FF2B5EF4-FFF2-40B4-BE49-F238E27FC236}">
                <a16:creationId xmlns:a16="http://schemas.microsoft.com/office/drawing/2014/main" id="{B3738580-2AB2-47C6-BE8A-5BCB009D9AD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5C45C52-E36F-4499-89AD-C3ABB2DA098A}"/>
              </a:ext>
            </a:extLst>
          </p:cNvPr>
          <p:cNvSpPr>
            <a:spLocks noGrp="1"/>
          </p:cNvSpPr>
          <p:nvPr>
            <p:ph type="sldNum" sz="quarter" idx="12"/>
          </p:nvPr>
        </p:nvSpPr>
        <p:spPr/>
        <p:txBody>
          <a:bodyPr/>
          <a:lstStyle/>
          <a:p>
            <a:fld id="{553194A3-0112-44FA-919D-6E05B14111AC}" type="slidenum">
              <a:rPr lang="en-US" smtClean="0"/>
              <a:t>‹#›</a:t>
            </a:fld>
            <a:endParaRPr lang="en-US" dirty="0"/>
          </a:p>
        </p:txBody>
      </p:sp>
    </p:spTree>
    <p:extLst>
      <p:ext uri="{BB962C8B-B14F-4D97-AF65-F5344CB8AC3E}">
        <p14:creationId xmlns:p14="http://schemas.microsoft.com/office/powerpoint/2010/main" val="23393386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D909D71-4803-4A32-89C4-12987746E6C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AFA3BEA-9517-4795-82F4-2A449CBF74E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883DD8-BFDB-41E5-996F-D5FCED66DE91}"/>
              </a:ext>
            </a:extLst>
          </p:cNvPr>
          <p:cNvSpPr>
            <a:spLocks noGrp="1"/>
          </p:cNvSpPr>
          <p:nvPr>
            <p:ph type="dt" sz="half" idx="10"/>
          </p:nvPr>
        </p:nvSpPr>
        <p:spPr/>
        <p:txBody>
          <a:bodyPr/>
          <a:lstStyle/>
          <a:p>
            <a:fld id="{8258E199-9684-4E48-A80F-1BCB1E51D3DE}" type="datetimeFigureOut">
              <a:rPr lang="en-US" smtClean="0"/>
              <a:t>4/26/2018</a:t>
            </a:fld>
            <a:endParaRPr lang="en-US" dirty="0"/>
          </a:p>
        </p:txBody>
      </p:sp>
      <p:sp>
        <p:nvSpPr>
          <p:cNvPr id="5" name="Footer Placeholder 4">
            <a:extLst>
              <a:ext uri="{FF2B5EF4-FFF2-40B4-BE49-F238E27FC236}">
                <a16:creationId xmlns:a16="http://schemas.microsoft.com/office/drawing/2014/main" id="{7252B4B7-4F7D-4D4E-A0A4-33561696EE8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9B22258-F98E-431F-AC57-184B41B45F3B}"/>
              </a:ext>
            </a:extLst>
          </p:cNvPr>
          <p:cNvSpPr>
            <a:spLocks noGrp="1"/>
          </p:cNvSpPr>
          <p:nvPr>
            <p:ph type="sldNum" sz="quarter" idx="12"/>
          </p:nvPr>
        </p:nvSpPr>
        <p:spPr/>
        <p:txBody>
          <a:bodyPr/>
          <a:lstStyle/>
          <a:p>
            <a:fld id="{553194A3-0112-44FA-919D-6E05B14111AC}" type="slidenum">
              <a:rPr lang="en-US" smtClean="0"/>
              <a:t>‹#›</a:t>
            </a:fld>
            <a:endParaRPr lang="en-US" dirty="0"/>
          </a:p>
        </p:txBody>
      </p:sp>
    </p:spTree>
    <p:extLst>
      <p:ext uri="{BB962C8B-B14F-4D97-AF65-F5344CB8AC3E}">
        <p14:creationId xmlns:p14="http://schemas.microsoft.com/office/powerpoint/2010/main" val="10528328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ADD838-F989-4015-9924-6403C0C6ADC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C80B0DF-DA4D-4A44-9770-62DA270F62E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1C85391-8F3F-4FE1-90A7-035A25098DFC}"/>
              </a:ext>
            </a:extLst>
          </p:cNvPr>
          <p:cNvSpPr>
            <a:spLocks noGrp="1"/>
          </p:cNvSpPr>
          <p:nvPr>
            <p:ph type="dt" sz="half" idx="10"/>
          </p:nvPr>
        </p:nvSpPr>
        <p:spPr/>
        <p:txBody>
          <a:bodyPr/>
          <a:lstStyle/>
          <a:p>
            <a:fld id="{8258E199-9684-4E48-A80F-1BCB1E51D3DE}" type="datetimeFigureOut">
              <a:rPr lang="en-US" smtClean="0"/>
              <a:t>4/26/2018</a:t>
            </a:fld>
            <a:endParaRPr lang="en-US" dirty="0"/>
          </a:p>
        </p:txBody>
      </p:sp>
      <p:sp>
        <p:nvSpPr>
          <p:cNvPr id="5" name="Footer Placeholder 4">
            <a:extLst>
              <a:ext uri="{FF2B5EF4-FFF2-40B4-BE49-F238E27FC236}">
                <a16:creationId xmlns:a16="http://schemas.microsoft.com/office/drawing/2014/main" id="{EC49FE65-5EF7-4276-8F3E-219340B4255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E8B7A6E-E815-4E94-AFD9-A8AC8A5C6ED3}"/>
              </a:ext>
            </a:extLst>
          </p:cNvPr>
          <p:cNvSpPr>
            <a:spLocks noGrp="1"/>
          </p:cNvSpPr>
          <p:nvPr>
            <p:ph type="sldNum" sz="quarter" idx="12"/>
          </p:nvPr>
        </p:nvSpPr>
        <p:spPr/>
        <p:txBody>
          <a:bodyPr/>
          <a:lstStyle/>
          <a:p>
            <a:fld id="{553194A3-0112-44FA-919D-6E05B14111AC}" type="slidenum">
              <a:rPr lang="en-US" smtClean="0"/>
              <a:t>‹#›</a:t>
            </a:fld>
            <a:endParaRPr lang="en-US" dirty="0"/>
          </a:p>
        </p:txBody>
      </p:sp>
    </p:spTree>
    <p:extLst>
      <p:ext uri="{BB962C8B-B14F-4D97-AF65-F5344CB8AC3E}">
        <p14:creationId xmlns:p14="http://schemas.microsoft.com/office/powerpoint/2010/main" val="17182408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D8820-5515-4644-958C-0B04EAB61C6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5CD1B4B-9900-4BBF-A8DB-3FEF578ECFB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2B81650-A711-4432-B913-67F8FDC48787}"/>
              </a:ext>
            </a:extLst>
          </p:cNvPr>
          <p:cNvSpPr>
            <a:spLocks noGrp="1"/>
          </p:cNvSpPr>
          <p:nvPr>
            <p:ph type="dt" sz="half" idx="10"/>
          </p:nvPr>
        </p:nvSpPr>
        <p:spPr/>
        <p:txBody>
          <a:bodyPr/>
          <a:lstStyle/>
          <a:p>
            <a:fld id="{8258E199-9684-4E48-A80F-1BCB1E51D3DE}" type="datetimeFigureOut">
              <a:rPr lang="en-US" smtClean="0"/>
              <a:t>4/26/2018</a:t>
            </a:fld>
            <a:endParaRPr lang="en-US" dirty="0"/>
          </a:p>
        </p:txBody>
      </p:sp>
      <p:sp>
        <p:nvSpPr>
          <p:cNvPr id="5" name="Footer Placeholder 4">
            <a:extLst>
              <a:ext uri="{FF2B5EF4-FFF2-40B4-BE49-F238E27FC236}">
                <a16:creationId xmlns:a16="http://schemas.microsoft.com/office/drawing/2014/main" id="{CCEBFD61-CD60-4CB1-AFCE-CF0BEECA49C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465006D-66F6-4A93-9BCB-AEC9666FA73C}"/>
              </a:ext>
            </a:extLst>
          </p:cNvPr>
          <p:cNvSpPr>
            <a:spLocks noGrp="1"/>
          </p:cNvSpPr>
          <p:nvPr>
            <p:ph type="sldNum" sz="quarter" idx="12"/>
          </p:nvPr>
        </p:nvSpPr>
        <p:spPr/>
        <p:txBody>
          <a:bodyPr/>
          <a:lstStyle/>
          <a:p>
            <a:fld id="{553194A3-0112-44FA-919D-6E05B14111AC}" type="slidenum">
              <a:rPr lang="en-US" smtClean="0"/>
              <a:t>‹#›</a:t>
            </a:fld>
            <a:endParaRPr lang="en-US" dirty="0"/>
          </a:p>
        </p:txBody>
      </p:sp>
    </p:spTree>
    <p:extLst>
      <p:ext uri="{BB962C8B-B14F-4D97-AF65-F5344CB8AC3E}">
        <p14:creationId xmlns:p14="http://schemas.microsoft.com/office/powerpoint/2010/main" val="32582722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F0E4F-0F59-4810-A888-EE7E1121BF2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80EDB06-3110-499A-A5AA-958ED1B685C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794753A-AC50-4CB4-930F-A14D8AA2CC9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9FD9E62-9198-49AC-B893-EEC93C32D11A}"/>
              </a:ext>
            </a:extLst>
          </p:cNvPr>
          <p:cNvSpPr>
            <a:spLocks noGrp="1"/>
          </p:cNvSpPr>
          <p:nvPr>
            <p:ph type="dt" sz="half" idx="10"/>
          </p:nvPr>
        </p:nvSpPr>
        <p:spPr/>
        <p:txBody>
          <a:bodyPr/>
          <a:lstStyle/>
          <a:p>
            <a:fld id="{8258E199-9684-4E48-A80F-1BCB1E51D3DE}" type="datetimeFigureOut">
              <a:rPr lang="en-US" smtClean="0"/>
              <a:t>4/26/2018</a:t>
            </a:fld>
            <a:endParaRPr lang="en-US" dirty="0"/>
          </a:p>
        </p:txBody>
      </p:sp>
      <p:sp>
        <p:nvSpPr>
          <p:cNvPr id="6" name="Footer Placeholder 5">
            <a:extLst>
              <a:ext uri="{FF2B5EF4-FFF2-40B4-BE49-F238E27FC236}">
                <a16:creationId xmlns:a16="http://schemas.microsoft.com/office/drawing/2014/main" id="{897231D2-9116-46FC-B745-039E9CA753F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405CF31-ADFD-4768-BA83-144A996BD957}"/>
              </a:ext>
            </a:extLst>
          </p:cNvPr>
          <p:cNvSpPr>
            <a:spLocks noGrp="1"/>
          </p:cNvSpPr>
          <p:nvPr>
            <p:ph type="sldNum" sz="quarter" idx="12"/>
          </p:nvPr>
        </p:nvSpPr>
        <p:spPr/>
        <p:txBody>
          <a:bodyPr/>
          <a:lstStyle/>
          <a:p>
            <a:fld id="{553194A3-0112-44FA-919D-6E05B14111AC}" type="slidenum">
              <a:rPr lang="en-US" smtClean="0"/>
              <a:t>‹#›</a:t>
            </a:fld>
            <a:endParaRPr lang="en-US" dirty="0"/>
          </a:p>
        </p:txBody>
      </p:sp>
    </p:spTree>
    <p:extLst>
      <p:ext uri="{BB962C8B-B14F-4D97-AF65-F5344CB8AC3E}">
        <p14:creationId xmlns:p14="http://schemas.microsoft.com/office/powerpoint/2010/main" val="3193162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E917F-96FF-4469-B9A9-C5285D48C80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7AC7923-627B-4563-B3FB-2AF41FF4BDB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9DA840A-C5D8-4F85-B000-95E8499C0A2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692DC45-6760-402C-9756-8C32114D996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D28FDB3-9675-4194-972E-4F114350F2C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9F405BE-80D0-4F00-9C17-B4FCF2FA9F57}"/>
              </a:ext>
            </a:extLst>
          </p:cNvPr>
          <p:cNvSpPr>
            <a:spLocks noGrp="1"/>
          </p:cNvSpPr>
          <p:nvPr>
            <p:ph type="dt" sz="half" idx="10"/>
          </p:nvPr>
        </p:nvSpPr>
        <p:spPr/>
        <p:txBody>
          <a:bodyPr/>
          <a:lstStyle/>
          <a:p>
            <a:fld id="{8258E199-9684-4E48-A80F-1BCB1E51D3DE}" type="datetimeFigureOut">
              <a:rPr lang="en-US" smtClean="0"/>
              <a:t>4/26/2018</a:t>
            </a:fld>
            <a:endParaRPr lang="en-US" dirty="0"/>
          </a:p>
        </p:txBody>
      </p:sp>
      <p:sp>
        <p:nvSpPr>
          <p:cNvPr id="8" name="Footer Placeholder 7">
            <a:extLst>
              <a:ext uri="{FF2B5EF4-FFF2-40B4-BE49-F238E27FC236}">
                <a16:creationId xmlns:a16="http://schemas.microsoft.com/office/drawing/2014/main" id="{37CCF212-06B0-4118-BE47-F5FF01F77D0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3F2A2E00-B12F-4265-9F78-2F198C4E902D}"/>
              </a:ext>
            </a:extLst>
          </p:cNvPr>
          <p:cNvSpPr>
            <a:spLocks noGrp="1"/>
          </p:cNvSpPr>
          <p:nvPr>
            <p:ph type="sldNum" sz="quarter" idx="12"/>
          </p:nvPr>
        </p:nvSpPr>
        <p:spPr/>
        <p:txBody>
          <a:bodyPr/>
          <a:lstStyle/>
          <a:p>
            <a:fld id="{553194A3-0112-44FA-919D-6E05B14111AC}" type="slidenum">
              <a:rPr lang="en-US" smtClean="0"/>
              <a:t>‹#›</a:t>
            </a:fld>
            <a:endParaRPr lang="en-US" dirty="0"/>
          </a:p>
        </p:txBody>
      </p:sp>
    </p:spTree>
    <p:extLst>
      <p:ext uri="{BB962C8B-B14F-4D97-AF65-F5344CB8AC3E}">
        <p14:creationId xmlns:p14="http://schemas.microsoft.com/office/powerpoint/2010/main" val="38885040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AC0161-6BD2-48DE-BD37-39C82B35A93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A3A3CEF-271F-4E57-9D52-ECF68D6D4427}"/>
              </a:ext>
            </a:extLst>
          </p:cNvPr>
          <p:cNvSpPr>
            <a:spLocks noGrp="1"/>
          </p:cNvSpPr>
          <p:nvPr>
            <p:ph type="dt" sz="half" idx="10"/>
          </p:nvPr>
        </p:nvSpPr>
        <p:spPr/>
        <p:txBody>
          <a:bodyPr/>
          <a:lstStyle/>
          <a:p>
            <a:fld id="{8258E199-9684-4E48-A80F-1BCB1E51D3DE}" type="datetimeFigureOut">
              <a:rPr lang="en-US" smtClean="0"/>
              <a:t>4/26/2018</a:t>
            </a:fld>
            <a:endParaRPr lang="en-US" dirty="0"/>
          </a:p>
        </p:txBody>
      </p:sp>
      <p:sp>
        <p:nvSpPr>
          <p:cNvPr id="4" name="Footer Placeholder 3">
            <a:extLst>
              <a:ext uri="{FF2B5EF4-FFF2-40B4-BE49-F238E27FC236}">
                <a16:creationId xmlns:a16="http://schemas.microsoft.com/office/drawing/2014/main" id="{9711B5C5-7EE1-4DEF-BC5F-4BFC4E7E588C}"/>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CA2A0426-655C-4561-97E8-C82CFD136AA1}"/>
              </a:ext>
            </a:extLst>
          </p:cNvPr>
          <p:cNvSpPr>
            <a:spLocks noGrp="1"/>
          </p:cNvSpPr>
          <p:nvPr>
            <p:ph type="sldNum" sz="quarter" idx="12"/>
          </p:nvPr>
        </p:nvSpPr>
        <p:spPr/>
        <p:txBody>
          <a:bodyPr/>
          <a:lstStyle/>
          <a:p>
            <a:fld id="{553194A3-0112-44FA-919D-6E05B14111AC}" type="slidenum">
              <a:rPr lang="en-US" smtClean="0"/>
              <a:t>‹#›</a:t>
            </a:fld>
            <a:endParaRPr lang="en-US" dirty="0"/>
          </a:p>
        </p:txBody>
      </p:sp>
    </p:spTree>
    <p:extLst>
      <p:ext uri="{BB962C8B-B14F-4D97-AF65-F5344CB8AC3E}">
        <p14:creationId xmlns:p14="http://schemas.microsoft.com/office/powerpoint/2010/main" val="6852481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3220010-1965-4B50-8B7C-B3695B0412EF}"/>
              </a:ext>
            </a:extLst>
          </p:cNvPr>
          <p:cNvSpPr>
            <a:spLocks noGrp="1"/>
          </p:cNvSpPr>
          <p:nvPr>
            <p:ph type="dt" sz="half" idx="10"/>
          </p:nvPr>
        </p:nvSpPr>
        <p:spPr/>
        <p:txBody>
          <a:bodyPr/>
          <a:lstStyle/>
          <a:p>
            <a:fld id="{8258E199-9684-4E48-A80F-1BCB1E51D3DE}" type="datetimeFigureOut">
              <a:rPr lang="en-US" smtClean="0"/>
              <a:t>4/26/2018</a:t>
            </a:fld>
            <a:endParaRPr lang="en-US" dirty="0"/>
          </a:p>
        </p:txBody>
      </p:sp>
      <p:sp>
        <p:nvSpPr>
          <p:cNvPr id="3" name="Footer Placeholder 2">
            <a:extLst>
              <a:ext uri="{FF2B5EF4-FFF2-40B4-BE49-F238E27FC236}">
                <a16:creationId xmlns:a16="http://schemas.microsoft.com/office/drawing/2014/main" id="{933CE52D-5DC5-410F-9C37-B7A5A24FD8BE}"/>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763CE3FF-4F42-434B-A9C6-E88E1F1DFC2A}"/>
              </a:ext>
            </a:extLst>
          </p:cNvPr>
          <p:cNvSpPr>
            <a:spLocks noGrp="1"/>
          </p:cNvSpPr>
          <p:nvPr>
            <p:ph type="sldNum" sz="quarter" idx="12"/>
          </p:nvPr>
        </p:nvSpPr>
        <p:spPr/>
        <p:txBody>
          <a:bodyPr/>
          <a:lstStyle/>
          <a:p>
            <a:fld id="{553194A3-0112-44FA-919D-6E05B14111AC}" type="slidenum">
              <a:rPr lang="en-US" smtClean="0"/>
              <a:t>‹#›</a:t>
            </a:fld>
            <a:endParaRPr lang="en-US" dirty="0"/>
          </a:p>
        </p:txBody>
      </p:sp>
    </p:spTree>
    <p:extLst>
      <p:ext uri="{BB962C8B-B14F-4D97-AF65-F5344CB8AC3E}">
        <p14:creationId xmlns:p14="http://schemas.microsoft.com/office/powerpoint/2010/main" val="19630454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B36DA1-74B6-47B6-BB5C-56AA4904A02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9102550-F47A-45BB-BAEF-BD5A9225075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877B921-85B8-4F6D-949D-D4E60E65DC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46B1787-489B-4A64-8543-BAB50400D5A5}"/>
              </a:ext>
            </a:extLst>
          </p:cNvPr>
          <p:cNvSpPr>
            <a:spLocks noGrp="1"/>
          </p:cNvSpPr>
          <p:nvPr>
            <p:ph type="dt" sz="half" idx="10"/>
          </p:nvPr>
        </p:nvSpPr>
        <p:spPr/>
        <p:txBody>
          <a:bodyPr/>
          <a:lstStyle/>
          <a:p>
            <a:fld id="{8258E199-9684-4E48-A80F-1BCB1E51D3DE}" type="datetimeFigureOut">
              <a:rPr lang="en-US" smtClean="0"/>
              <a:t>4/26/2018</a:t>
            </a:fld>
            <a:endParaRPr lang="en-US" dirty="0"/>
          </a:p>
        </p:txBody>
      </p:sp>
      <p:sp>
        <p:nvSpPr>
          <p:cNvPr id="6" name="Footer Placeholder 5">
            <a:extLst>
              <a:ext uri="{FF2B5EF4-FFF2-40B4-BE49-F238E27FC236}">
                <a16:creationId xmlns:a16="http://schemas.microsoft.com/office/drawing/2014/main" id="{269E3708-C555-43EB-AB96-1F3CADDC7FE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17EA7F1-C934-4F30-9B4B-C70DC5D4BEEA}"/>
              </a:ext>
            </a:extLst>
          </p:cNvPr>
          <p:cNvSpPr>
            <a:spLocks noGrp="1"/>
          </p:cNvSpPr>
          <p:nvPr>
            <p:ph type="sldNum" sz="quarter" idx="12"/>
          </p:nvPr>
        </p:nvSpPr>
        <p:spPr/>
        <p:txBody>
          <a:bodyPr/>
          <a:lstStyle/>
          <a:p>
            <a:fld id="{553194A3-0112-44FA-919D-6E05B14111AC}" type="slidenum">
              <a:rPr lang="en-US" smtClean="0"/>
              <a:t>‹#›</a:t>
            </a:fld>
            <a:endParaRPr lang="en-US" dirty="0"/>
          </a:p>
        </p:txBody>
      </p:sp>
    </p:spTree>
    <p:extLst>
      <p:ext uri="{BB962C8B-B14F-4D97-AF65-F5344CB8AC3E}">
        <p14:creationId xmlns:p14="http://schemas.microsoft.com/office/powerpoint/2010/main" val="8899049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388CC8-700D-40DE-A450-448E11D3958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24775A1-FD4D-45A1-95CC-A49EC68B1BB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CE0EB2F1-E921-4F77-B2AF-491EC15402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79F2B75-DCFE-42E9-93D2-A338864545DD}"/>
              </a:ext>
            </a:extLst>
          </p:cNvPr>
          <p:cNvSpPr>
            <a:spLocks noGrp="1"/>
          </p:cNvSpPr>
          <p:nvPr>
            <p:ph type="dt" sz="half" idx="10"/>
          </p:nvPr>
        </p:nvSpPr>
        <p:spPr/>
        <p:txBody>
          <a:bodyPr/>
          <a:lstStyle/>
          <a:p>
            <a:fld id="{8258E199-9684-4E48-A80F-1BCB1E51D3DE}" type="datetimeFigureOut">
              <a:rPr lang="en-US" smtClean="0"/>
              <a:t>4/26/2018</a:t>
            </a:fld>
            <a:endParaRPr lang="en-US" dirty="0"/>
          </a:p>
        </p:txBody>
      </p:sp>
      <p:sp>
        <p:nvSpPr>
          <p:cNvPr id="6" name="Footer Placeholder 5">
            <a:extLst>
              <a:ext uri="{FF2B5EF4-FFF2-40B4-BE49-F238E27FC236}">
                <a16:creationId xmlns:a16="http://schemas.microsoft.com/office/drawing/2014/main" id="{6413AE10-4133-4ADB-A821-C8CFD05D20F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9152EFA-B6C1-4F72-A542-7514CA9806C7}"/>
              </a:ext>
            </a:extLst>
          </p:cNvPr>
          <p:cNvSpPr>
            <a:spLocks noGrp="1"/>
          </p:cNvSpPr>
          <p:nvPr>
            <p:ph type="sldNum" sz="quarter" idx="12"/>
          </p:nvPr>
        </p:nvSpPr>
        <p:spPr/>
        <p:txBody>
          <a:bodyPr/>
          <a:lstStyle/>
          <a:p>
            <a:fld id="{553194A3-0112-44FA-919D-6E05B14111AC}" type="slidenum">
              <a:rPr lang="en-US" smtClean="0"/>
              <a:t>‹#›</a:t>
            </a:fld>
            <a:endParaRPr lang="en-US" dirty="0"/>
          </a:p>
        </p:txBody>
      </p:sp>
    </p:spTree>
    <p:extLst>
      <p:ext uri="{BB962C8B-B14F-4D97-AF65-F5344CB8AC3E}">
        <p14:creationId xmlns:p14="http://schemas.microsoft.com/office/powerpoint/2010/main" val="2965806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9DC2437-C552-47CA-A7AB-8E25A5358FA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B2C5EA3-DE39-403F-A5CD-1EBFE7BD5C9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ADD21AE-6F35-4B0D-BB02-85D1EEAC133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58E199-9684-4E48-A80F-1BCB1E51D3DE}" type="datetimeFigureOut">
              <a:rPr lang="en-US" smtClean="0"/>
              <a:t>4/26/2018</a:t>
            </a:fld>
            <a:endParaRPr lang="en-US" dirty="0"/>
          </a:p>
        </p:txBody>
      </p:sp>
      <p:sp>
        <p:nvSpPr>
          <p:cNvPr id="5" name="Footer Placeholder 4">
            <a:extLst>
              <a:ext uri="{FF2B5EF4-FFF2-40B4-BE49-F238E27FC236}">
                <a16:creationId xmlns:a16="http://schemas.microsoft.com/office/drawing/2014/main" id="{56D74303-9A97-4C4A-9D03-03C66CA4A50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D5755A73-5FD9-4347-8D46-104250ADC1F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3194A3-0112-44FA-919D-6E05B14111AC}" type="slidenum">
              <a:rPr lang="en-US" smtClean="0"/>
              <a:t>‹#›</a:t>
            </a:fld>
            <a:endParaRPr lang="en-US" dirty="0"/>
          </a:p>
        </p:txBody>
      </p:sp>
    </p:spTree>
    <p:extLst>
      <p:ext uri="{BB962C8B-B14F-4D97-AF65-F5344CB8AC3E}">
        <p14:creationId xmlns:p14="http://schemas.microsoft.com/office/powerpoint/2010/main" val="15412846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9.png"/><Relationship Id="rId1" Type="http://schemas.openxmlformats.org/officeDocument/2006/relationships/slideLayout" Target="../slideLayouts/slideLayout7.xml"/><Relationship Id="rId4" Type="http://schemas.openxmlformats.org/officeDocument/2006/relationships/image" Target="../media/image10.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image" Target="../media/image14.gi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4D83AD8-A91D-48D8-9225-F1032E2FA308}"/>
              </a:ext>
            </a:extLst>
          </p:cNvPr>
          <p:cNvSpPr txBox="1"/>
          <p:nvPr/>
        </p:nvSpPr>
        <p:spPr>
          <a:xfrm>
            <a:off x="318052" y="596348"/>
            <a:ext cx="11449878" cy="4524315"/>
          </a:xfrm>
          <a:prstGeom prst="rect">
            <a:avLst/>
          </a:prstGeom>
          <a:noFill/>
        </p:spPr>
        <p:txBody>
          <a:bodyPr wrap="square" rtlCol="0">
            <a:spAutoFit/>
          </a:bodyPr>
          <a:lstStyle/>
          <a:p>
            <a:pPr algn="ctr"/>
            <a:r>
              <a:rPr lang="en-US" sz="7200" dirty="0">
                <a:latin typeface="Bookman Old Style" panose="02050604050505020204" pitchFamily="18" charset="0"/>
              </a:rPr>
              <a:t>January 2018 Chemistry</a:t>
            </a:r>
          </a:p>
          <a:p>
            <a:pPr algn="ctr"/>
            <a:r>
              <a:rPr lang="en-US" sz="7200" dirty="0">
                <a:latin typeface="Bookman Old Style" panose="02050604050505020204" pitchFamily="18" charset="0"/>
              </a:rPr>
              <a:t>Regents Exam</a:t>
            </a:r>
          </a:p>
          <a:p>
            <a:pPr algn="ctr"/>
            <a:r>
              <a:rPr lang="en-US" sz="7200" dirty="0">
                <a:latin typeface="Bookman Old Style" panose="02050604050505020204" pitchFamily="18" charset="0"/>
              </a:rPr>
              <a:t> </a:t>
            </a:r>
          </a:p>
          <a:p>
            <a:pPr algn="ctr"/>
            <a:r>
              <a:rPr lang="en-US" sz="7200" dirty="0">
                <a:latin typeface="Bookman Old Style" panose="02050604050505020204" pitchFamily="18" charset="0"/>
              </a:rPr>
              <a:t>Detailed Answers</a:t>
            </a:r>
          </a:p>
        </p:txBody>
      </p:sp>
    </p:spTree>
    <p:extLst>
      <p:ext uri="{BB962C8B-B14F-4D97-AF65-F5344CB8AC3E}">
        <p14:creationId xmlns:p14="http://schemas.microsoft.com/office/powerpoint/2010/main" val="4643995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AFDB065-01DE-4991-B094-3D32AAA3E846}"/>
              </a:ext>
            </a:extLst>
          </p:cNvPr>
          <p:cNvSpPr txBox="1"/>
          <p:nvPr/>
        </p:nvSpPr>
        <p:spPr>
          <a:xfrm>
            <a:off x="0" y="251791"/>
            <a:ext cx="12192000" cy="5262979"/>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28. Changing from one atom to another is truly funky, and we only learned about this crazy stuff</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at the end of the year.  It’s not even chemistry, it’s NUCLEAR CHEMISTRY.  This is</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transmutation.  Addition and substitution are organic reactions, reduction is redox.  </a:t>
            </a: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a:p>
            <a:pPr marL="457200" indent="-457200">
              <a:buAutoNum type="arabicPeriod" startAt="29"/>
            </a:pPr>
            <a:r>
              <a:rPr lang="en-US" sz="2400" dirty="0">
                <a:solidFill>
                  <a:srgbClr val="FF0000"/>
                </a:solidFill>
                <a:latin typeface="Times New Roman" panose="02020603050405020304" pitchFamily="18" charset="0"/>
                <a:cs typeface="Times New Roman" panose="02020603050405020304" pitchFamily="18" charset="0"/>
              </a:rPr>
              <a:t>An unstable nucleus can release a variety of radiation.  Radiation is either pure energy (gamma radiation) or it’s in particle form, like alpha or beta, positrons, or protons or neutrons  (look at table O now).  It’s also called RADIOACTIVE DECAY.  </a:t>
            </a: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a:p>
            <a:pPr marL="457200" indent="-457200">
              <a:buAutoNum type="arabicPeriod" startAt="29"/>
            </a:pPr>
            <a:r>
              <a:rPr lang="en-US" sz="2400" dirty="0">
                <a:latin typeface="Times New Roman" panose="02020603050405020304" pitchFamily="18" charset="0"/>
                <a:cs typeface="Times New Roman" panose="02020603050405020304" pitchFamily="18" charset="0"/>
              </a:rPr>
              <a:t>Nuclear power plants, when working perfectly, produce little problems except for their long lasting radioactive wastes (which humans don’t know what to do with yet).  If they break, which is almost to be expected, they can be really dangerous, releasing all sorts of toxic, radioactive wastes into the air and water and soil.  That’s especially bad. </a:t>
            </a:r>
          </a:p>
        </p:txBody>
      </p:sp>
    </p:spTree>
    <p:extLst>
      <p:ext uri="{BB962C8B-B14F-4D97-AF65-F5344CB8AC3E}">
        <p14:creationId xmlns:p14="http://schemas.microsoft.com/office/powerpoint/2010/main" val="34928040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A6A83BD-5E96-4245-B5D0-09F21EFE436C}"/>
              </a:ext>
            </a:extLst>
          </p:cNvPr>
          <p:cNvSpPr txBox="1"/>
          <p:nvPr/>
        </p:nvSpPr>
        <p:spPr>
          <a:xfrm>
            <a:off x="0" y="87510"/>
            <a:ext cx="12192000" cy="3785652"/>
          </a:xfrm>
          <a:prstGeom prst="rect">
            <a:avLst/>
          </a:prstGeom>
          <a:noFill/>
        </p:spPr>
        <p:txBody>
          <a:bodyPr wrap="square" rtlCol="0">
            <a:spAutoFit/>
          </a:bodyPr>
          <a:lstStyle/>
          <a:p>
            <a:pPr marL="457200" indent="-457200">
              <a:buAutoNum type="arabicPeriod" startAt="31"/>
            </a:pPr>
            <a:r>
              <a:rPr lang="en-US" sz="2400" dirty="0">
                <a:latin typeface="Times New Roman" panose="02020603050405020304" pitchFamily="18" charset="0"/>
                <a:cs typeface="Times New Roman" panose="02020603050405020304" pitchFamily="18" charset="0"/>
              </a:rPr>
              <a:t>All atoms (or ions) that have 7 protons (positive) and 10 electrons (negative) have charge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of -3.  Neutrons never have charges, they are included to throw you off.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ALL nitrogen anions have 7 protons and 10 electrons.  </a:t>
            </a: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a:p>
            <a:pPr marL="457200" indent="-457200">
              <a:buAutoNum type="arabicPeriod" startAt="31"/>
            </a:pPr>
            <a:r>
              <a:rPr lang="en-US" sz="2400" dirty="0">
                <a:latin typeface="Times New Roman" panose="02020603050405020304" pitchFamily="18" charset="0"/>
                <a:cs typeface="Times New Roman" panose="02020603050405020304" pitchFamily="18" charset="0"/>
              </a:rPr>
              <a:t>Excited states have electrons in higher than normal configurations.  All atoms have GROUND STATE configurations on the periodic table.  </a:t>
            </a:r>
            <a:r>
              <a:rPr lang="en-US" sz="2400" dirty="0">
                <a:solidFill>
                  <a:srgbClr val="FF0000"/>
                </a:solidFill>
                <a:latin typeface="Times New Roman" panose="02020603050405020304" pitchFamily="18" charset="0"/>
                <a:cs typeface="Times New Roman" panose="02020603050405020304" pitchFamily="18" charset="0"/>
              </a:rPr>
              <a:t>Compare these.  </a:t>
            </a:r>
            <a:r>
              <a:rPr lang="en-US" sz="2400" dirty="0">
                <a:latin typeface="Times New Roman" panose="02020603050405020304" pitchFamily="18" charset="0"/>
                <a:cs typeface="Times New Roman" panose="02020603050405020304" pitchFamily="18" charset="0"/>
              </a:rPr>
              <a:t>An atom with 5 electrons </a:t>
            </a:r>
            <a:r>
              <a:rPr lang="en-US" sz="2400" dirty="0">
                <a:solidFill>
                  <a:srgbClr val="FF0000"/>
                </a:solidFill>
                <a:latin typeface="Times New Roman" panose="02020603050405020304" pitchFamily="18" charset="0"/>
                <a:cs typeface="Times New Roman" panose="02020603050405020304" pitchFamily="18" charset="0"/>
              </a:rPr>
              <a:t>(rhymes with Boron!) </a:t>
            </a:r>
            <a:r>
              <a:rPr lang="en-US" sz="2400" dirty="0">
                <a:latin typeface="Times New Roman" panose="02020603050405020304" pitchFamily="18" charset="0"/>
                <a:cs typeface="Times New Roman" panose="02020603050405020304" pitchFamily="18" charset="0"/>
              </a:rPr>
              <a:t>has a 2-3 (if you look).  2-2-1 means it’s excited.  </a:t>
            </a: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66772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86ABB9C-1D2A-445F-88A4-F10CB46927F0}"/>
              </a:ext>
            </a:extLst>
          </p:cNvPr>
          <p:cNvSpPr txBox="1"/>
          <p:nvPr/>
        </p:nvSpPr>
        <p:spPr>
          <a:xfrm>
            <a:off x="0" y="1"/>
            <a:ext cx="12192000" cy="6694140"/>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33.  This is the trickiest question of them all!  I hate it because it’s difficult just to be difficult. </a:t>
            </a: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We’d do this this way:  (10.01 amu)(.199) =   1.99199</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PLUS  (11.01 amu)(.801) = </a:t>
            </a:r>
            <a:r>
              <a:rPr lang="en-US" sz="2400" u="sng" dirty="0">
                <a:latin typeface="Times New Roman" panose="02020603050405020304" pitchFamily="18" charset="0"/>
                <a:cs typeface="Times New Roman" panose="02020603050405020304" pitchFamily="18" charset="0"/>
              </a:rPr>
              <a:t>+8.87508 </a:t>
            </a:r>
          </a:p>
          <a:p>
            <a:r>
              <a:rPr lang="en-US" sz="2400" dirty="0">
                <a:latin typeface="Times New Roman" panose="02020603050405020304" pitchFamily="18" charset="0"/>
                <a:cs typeface="Times New Roman" panose="02020603050405020304" pitchFamily="18" charset="0"/>
              </a:rPr>
              <a:t>                                                                                                                             is:  10.86707 amu</a:t>
            </a: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They screw around with the math here.  It’s choice 1!</a:t>
            </a: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They DID NOT change the percentages to decimals first.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To accommodate this stupidity, they fool you by dividing</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the whole equation by 100.  This makes the moth correct,</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but only crazy people do math this way.  </a:t>
            </a:r>
            <a:br>
              <a:rPr lang="en-US" sz="2400" dirty="0">
                <a:latin typeface="Times New Roman" panose="02020603050405020304" pitchFamily="18" charset="0"/>
                <a:cs typeface="Times New Roman" panose="02020603050405020304" pitchFamily="18" charset="0"/>
              </a:rPr>
            </a:br>
            <a:r>
              <a:rPr lang="en-US" sz="500" dirty="0">
                <a:latin typeface="Times New Roman" panose="02020603050405020304" pitchFamily="18" charset="0"/>
                <a:cs typeface="Times New Roman" panose="02020603050405020304" pitchFamily="18" charset="0"/>
              </a:rPr>
              <a:t> </a:t>
            </a: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a:p>
            <a:r>
              <a:rPr lang="en-US" sz="2800" dirty="0">
                <a:solidFill>
                  <a:srgbClr val="FF0000"/>
                </a:solidFill>
                <a:latin typeface="Times New Roman" panose="02020603050405020304" pitchFamily="18" charset="0"/>
                <a:cs typeface="Times New Roman" panose="02020603050405020304" pitchFamily="18" charset="0"/>
              </a:rPr>
              <a:t>34.  Nonmetals are on the right side of the staircase (plus H).  The atoms that gain </a:t>
            </a:r>
            <a:br>
              <a:rPr lang="en-US" sz="2800" dirty="0">
                <a:solidFill>
                  <a:srgbClr val="FF0000"/>
                </a:solidFill>
                <a:latin typeface="Times New Roman" panose="02020603050405020304" pitchFamily="18" charset="0"/>
                <a:cs typeface="Times New Roman" panose="02020603050405020304" pitchFamily="18" charset="0"/>
              </a:rPr>
            </a:br>
            <a:r>
              <a:rPr lang="en-US" sz="2800" dirty="0">
                <a:solidFill>
                  <a:srgbClr val="FF0000"/>
                </a:solidFill>
                <a:latin typeface="Times New Roman" panose="02020603050405020304" pitchFamily="18" charset="0"/>
                <a:cs typeface="Times New Roman" panose="02020603050405020304" pitchFamily="18" charset="0"/>
              </a:rPr>
              <a:t>       2 electrons to become anions (to become isoelectric to a noble gas) are O, S,</a:t>
            </a:r>
            <a:br>
              <a:rPr lang="en-US" sz="2800" dirty="0">
                <a:solidFill>
                  <a:srgbClr val="FF0000"/>
                </a:solidFill>
                <a:latin typeface="Times New Roman" panose="02020603050405020304" pitchFamily="18" charset="0"/>
                <a:cs typeface="Times New Roman" panose="02020603050405020304" pitchFamily="18" charset="0"/>
              </a:rPr>
            </a:br>
            <a:r>
              <a:rPr lang="en-US" sz="2800" dirty="0">
                <a:solidFill>
                  <a:srgbClr val="FF0000"/>
                </a:solidFill>
                <a:latin typeface="Times New Roman" panose="02020603050405020304" pitchFamily="18" charset="0"/>
                <a:cs typeface="Times New Roman" panose="02020603050405020304" pitchFamily="18" charset="0"/>
              </a:rPr>
              <a:t>       and Se.  They form O</a:t>
            </a:r>
            <a:r>
              <a:rPr lang="en-US" sz="2800" baseline="30000" dirty="0">
                <a:solidFill>
                  <a:srgbClr val="FF0000"/>
                </a:solidFill>
                <a:latin typeface="Times New Roman" panose="02020603050405020304" pitchFamily="18" charset="0"/>
                <a:cs typeface="Times New Roman" panose="02020603050405020304" pitchFamily="18" charset="0"/>
              </a:rPr>
              <a:t>-2</a:t>
            </a:r>
            <a:r>
              <a:rPr lang="en-US" sz="2800" dirty="0">
                <a:solidFill>
                  <a:srgbClr val="FF0000"/>
                </a:solidFill>
                <a:latin typeface="Times New Roman" panose="02020603050405020304" pitchFamily="18" charset="0"/>
                <a:cs typeface="Times New Roman" panose="02020603050405020304" pitchFamily="18" charset="0"/>
              </a:rPr>
              <a:t>, S</a:t>
            </a:r>
            <a:r>
              <a:rPr lang="en-US" sz="2800" baseline="30000" dirty="0">
                <a:solidFill>
                  <a:srgbClr val="FF0000"/>
                </a:solidFill>
                <a:latin typeface="Times New Roman" panose="02020603050405020304" pitchFamily="18" charset="0"/>
                <a:cs typeface="Times New Roman" panose="02020603050405020304" pitchFamily="18" charset="0"/>
              </a:rPr>
              <a:t>-2</a:t>
            </a:r>
            <a:r>
              <a:rPr lang="en-US" sz="2800" dirty="0">
                <a:solidFill>
                  <a:srgbClr val="FF0000"/>
                </a:solidFill>
                <a:latin typeface="Times New Roman" panose="02020603050405020304" pitchFamily="18" charset="0"/>
                <a:cs typeface="Times New Roman" panose="02020603050405020304" pitchFamily="18" charset="0"/>
              </a:rPr>
              <a:t>, and Se</a:t>
            </a:r>
            <a:r>
              <a:rPr lang="en-US" sz="2800" baseline="30000" dirty="0">
                <a:solidFill>
                  <a:srgbClr val="FF0000"/>
                </a:solidFill>
                <a:latin typeface="Times New Roman" panose="02020603050405020304" pitchFamily="18" charset="0"/>
                <a:cs typeface="Times New Roman" panose="02020603050405020304" pitchFamily="18" charset="0"/>
              </a:rPr>
              <a:t>-2</a:t>
            </a:r>
            <a:r>
              <a:rPr lang="en-US" sz="2800" dirty="0">
                <a:solidFill>
                  <a:srgbClr val="FF0000"/>
                </a:solidFill>
                <a:latin typeface="Times New Roman" panose="02020603050405020304" pitchFamily="18" charset="0"/>
                <a:cs typeface="Times New Roman" panose="02020603050405020304" pitchFamily="18" charset="0"/>
              </a:rPr>
              <a:t> anions.  </a:t>
            </a:r>
            <a:br>
              <a:rPr lang="en-US" sz="2800" dirty="0">
                <a:solidFill>
                  <a:srgbClr val="FF0000"/>
                </a:solidFill>
                <a:latin typeface="Times New Roman" panose="02020603050405020304" pitchFamily="18" charset="0"/>
                <a:cs typeface="Times New Roman" panose="02020603050405020304" pitchFamily="18" charset="0"/>
              </a:rPr>
            </a:br>
            <a:r>
              <a:rPr lang="en-US" sz="2800" dirty="0">
                <a:solidFill>
                  <a:srgbClr val="FF0000"/>
                </a:solidFill>
                <a:latin typeface="Times New Roman" panose="02020603050405020304" pitchFamily="18" charset="0"/>
                <a:cs typeface="Times New Roman" panose="02020603050405020304" pitchFamily="18" charset="0"/>
              </a:rPr>
              <a:t>       </a:t>
            </a:r>
            <a:r>
              <a:rPr lang="en-US" sz="2800" dirty="0">
                <a:solidFill>
                  <a:srgbClr val="000099"/>
                </a:solidFill>
                <a:latin typeface="Times New Roman" panose="02020603050405020304" pitchFamily="18" charset="0"/>
                <a:cs typeface="Times New Roman" panose="02020603050405020304" pitchFamily="18" charset="0"/>
              </a:rPr>
              <a:t>They are ALL IN GROUP 16</a:t>
            </a:r>
            <a:r>
              <a:rPr lang="en-US" sz="2800" dirty="0">
                <a:solidFill>
                  <a:srgbClr val="FF0000"/>
                </a:solidFill>
                <a:latin typeface="Times New Roman" panose="02020603050405020304" pitchFamily="18" charset="0"/>
                <a:cs typeface="Times New Roman" panose="02020603050405020304" pitchFamily="18" charset="0"/>
              </a:rPr>
              <a:t>.  Look at your periodic table now.  </a:t>
            </a:r>
          </a:p>
        </p:txBody>
      </p:sp>
      <p:pic>
        <p:nvPicPr>
          <p:cNvPr id="3" name="Picture 2">
            <a:extLst>
              <a:ext uri="{FF2B5EF4-FFF2-40B4-BE49-F238E27FC236}">
                <a16:creationId xmlns:a16="http://schemas.microsoft.com/office/drawing/2014/main" id="{D938FEBF-7955-40E2-83E9-FEBFDB6F472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225688"/>
            <a:ext cx="4267185" cy="2084625"/>
          </a:xfrm>
          <a:prstGeom prst="rect">
            <a:avLst/>
          </a:prstGeom>
        </p:spPr>
      </p:pic>
      <p:pic>
        <p:nvPicPr>
          <p:cNvPr id="5" name="Picture 4">
            <a:extLst>
              <a:ext uri="{FF2B5EF4-FFF2-40B4-BE49-F238E27FC236}">
                <a16:creationId xmlns:a16="http://schemas.microsoft.com/office/drawing/2014/main" id="{F847CE0C-551F-4511-8E9B-7C7FDE03AE3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0978" y="3547688"/>
            <a:ext cx="4146207" cy="838921"/>
          </a:xfrm>
          <a:prstGeom prst="rect">
            <a:avLst/>
          </a:prstGeom>
        </p:spPr>
      </p:pic>
    </p:spTree>
    <p:extLst>
      <p:ext uri="{BB962C8B-B14F-4D97-AF65-F5344CB8AC3E}">
        <p14:creationId xmlns:p14="http://schemas.microsoft.com/office/powerpoint/2010/main" val="40899959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A6EB8D1-1D2A-4689-ABB2-E723EB7B7FDF}"/>
              </a:ext>
            </a:extLst>
          </p:cNvPr>
          <p:cNvSpPr txBox="1"/>
          <p:nvPr/>
        </p:nvSpPr>
        <p:spPr>
          <a:xfrm>
            <a:off x="0" y="0"/>
            <a:ext cx="12192000" cy="6001643"/>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35.  You could check each trend to figure this out.  Make a chart.  Or be lazy, and get it wrong.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Don’t be lazy.    </a:t>
            </a:r>
          </a:p>
          <a:p>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a:t>
            </a:r>
            <a:r>
              <a:rPr lang="en-US" sz="2400" dirty="0">
                <a:solidFill>
                  <a:srgbClr val="FF0000"/>
                </a:solidFill>
                <a:latin typeface="Times New Roman" panose="02020603050405020304" pitchFamily="18" charset="0"/>
                <a:cs typeface="Times New Roman" panose="02020603050405020304" pitchFamily="18" charset="0"/>
              </a:rPr>
              <a:t>Choice 2, 1</a:t>
            </a:r>
            <a:r>
              <a:rPr lang="en-US" sz="2400" baseline="30000" dirty="0">
                <a:solidFill>
                  <a:srgbClr val="FF0000"/>
                </a:solidFill>
                <a:latin typeface="Times New Roman" panose="02020603050405020304" pitchFamily="18" charset="0"/>
                <a:cs typeface="Times New Roman" panose="02020603050405020304" pitchFamily="18" charset="0"/>
              </a:rPr>
              <a:t>st</a:t>
            </a:r>
            <a:r>
              <a:rPr lang="en-US" sz="2400" dirty="0">
                <a:solidFill>
                  <a:srgbClr val="FF0000"/>
                </a:solidFill>
                <a:latin typeface="Times New Roman" panose="02020603050405020304" pitchFamily="18" charset="0"/>
                <a:cs typeface="Times New Roman" panose="02020603050405020304" pitchFamily="18" charset="0"/>
              </a:rPr>
              <a:t> Ionization energy decreases, is the only answer that is correct. </a:t>
            </a:r>
            <a:endParaRPr lang="en-US" sz="2400" dirty="0">
              <a:latin typeface="Times New Roman" panose="02020603050405020304" pitchFamily="18" charset="0"/>
              <a:cs typeface="Times New Roman" panose="02020603050405020304" pitchFamily="18" charset="0"/>
            </a:endParaRPr>
          </a:p>
        </p:txBody>
      </p:sp>
      <p:graphicFrame>
        <p:nvGraphicFramePr>
          <p:cNvPr id="3" name="Table 2">
            <a:extLst>
              <a:ext uri="{FF2B5EF4-FFF2-40B4-BE49-F238E27FC236}">
                <a16:creationId xmlns:a16="http://schemas.microsoft.com/office/drawing/2014/main" id="{E6D247F2-4BB7-4BBA-A44C-935BFE8BB828}"/>
              </a:ext>
            </a:extLst>
          </p:cNvPr>
          <p:cNvGraphicFramePr>
            <a:graphicFrameLocks noGrp="1"/>
          </p:cNvGraphicFramePr>
          <p:nvPr>
            <p:extLst>
              <p:ext uri="{D42A27DB-BD31-4B8C-83A1-F6EECF244321}">
                <p14:modId xmlns:p14="http://schemas.microsoft.com/office/powerpoint/2010/main" val="2791361276"/>
              </p:ext>
            </p:extLst>
          </p:nvPr>
        </p:nvGraphicFramePr>
        <p:xfrm>
          <a:off x="106015" y="856754"/>
          <a:ext cx="12085985" cy="4395016"/>
        </p:xfrm>
        <a:graphic>
          <a:graphicData uri="http://schemas.openxmlformats.org/drawingml/2006/table">
            <a:tbl>
              <a:tblPr firstRow="1" bandRow="1">
                <a:tableStyleId>{5C22544A-7EE6-4342-B048-85BDC9FD1C3A}</a:tableStyleId>
              </a:tblPr>
              <a:tblGrid>
                <a:gridCol w="1669774">
                  <a:extLst>
                    <a:ext uri="{9D8B030D-6E8A-4147-A177-3AD203B41FA5}">
                      <a16:colId xmlns:a16="http://schemas.microsoft.com/office/drawing/2014/main" val="1400500327"/>
                    </a:ext>
                  </a:extLst>
                </a:gridCol>
                <a:gridCol w="3164620">
                  <a:extLst>
                    <a:ext uri="{9D8B030D-6E8A-4147-A177-3AD203B41FA5}">
                      <a16:colId xmlns:a16="http://schemas.microsoft.com/office/drawing/2014/main" val="1215989346"/>
                    </a:ext>
                  </a:extLst>
                </a:gridCol>
                <a:gridCol w="2547069">
                  <a:extLst>
                    <a:ext uri="{9D8B030D-6E8A-4147-A177-3AD203B41FA5}">
                      <a16:colId xmlns:a16="http://schemas.microsoft.com/office/drawing/2014/main" val="3265172439"/>
                    </a:ext>
                  </a:extLst>
                </a:gridCol>
                <a:gridCol w="2287325">
                  <a:extLst>
                    <a:ext uri="{9D8B030D-6E8A-4147-A177-3AD203B41FA5}">
                      <a16:colId xmlns:a16="http://schemas.microsoft.com/office/drawing/2014/main" val="2988148009"/>
                    </a:ext>
                  </a:extLst>
                </a:gridCol>
                <a:gridCol w="2417197">
                  <a:extLst>
                    <a:ext uri="{9D8B030D-6E8A-4147-A177-3AD203B41FA5}">
                      <a16:colId xmlns:a16="http://schemas.microsoft.com/office/drawing/2014/main" val="2355600374"/>
                    </a:ext>
                  </a:extLst>
                </a:gridCol>
              </a:tblGrid>
              <a:tr h="695110">
                <a:tc>
                  <a:txBody>
                    <a:bodyPr/>
                    <a:lstStyle/>
                    <a:p>
                      <a:pPr algn="ctr"/>
                      <a:r>
                        <a:rPr lang="en-US" sz="2400" b="0" dirty="0">
                          <a:solidFill>
                            <a:srgbClr val="000099"/>
                          </a:solidFill>
                          <a:latin typeface="Bookman Old Style" panose="02050604050505020204" pitchFamily="18" charset="0"/>
                        </a:rPr>
                        <a:t>atom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0" dirty="0">
                          <a:solidFill>
                            <a:srgbClr val="000099"/>
                          </a:solidFill>
                          <a:latin typeface="Bookman Old Style" panose="02050604050505020204" pitchFamily="18" charset="0"/>
                        </a:rPr>
                        <a:t>Electronegativity values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0" dirty="0">
                          <a:solidFill>
                            <a:srgbClr val="000099"/>
                          </a:solidFill>
                          <a:latin typeface="Bookman Old Style" panose="02050604050505020204" pitchFamily="18" charset="0"/>
                        </a:rPr>
                        <a:t>1</a:t>
                      </a:r>
                      <a:r>
                        <a:rPr lang="en-US" sz="2400" b="0" baseline="30000" dirty="0">
                          <a:solidFill>
                            <a:srgbClr val="000099"/>
                          </a:solidFill>
                          <a:latin typeface="Bookman Old Style" panose="02050604050505020204" pitchFamily="18" charset="0"/>
                        </a:rPr>
                        <a:t>st</a:t>
                      </a:r>
                      <a:r>
                        <a:rPr lang="en-US" sz="2400" b="0" dirty="0">
                          <a:solidFill>
                            <a:srgbClr val="000099"/>
                          </a:solidFill>
                          <a:latin typeface="Bookman Old Style" panose="02050604050505020204" pitchFamily="18" charset="0"/>
                        </a:rPr>
                        <a:t> Ionization Energy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0" dirty="0">
                          <a:solidFill>
                            <a:srgbClr val="000099"/>
                          </a:solidFill>
                          <a:latin typeface="Bookman Old Style" panose="02050604050505020204" pitchFamily="18" charset="0"/>
                        </a:rPr>
                        <a:t>Valence electrons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0" dirty="0">
                          <a:solidFill>
                            <a:srgbClr val="000099"/>
                          </a:solidFill>
                          <a:latin typeface="Bookman Old Style" panose="02050604050505020204" pitchFamily="18" charset="0"/>
                        </a:rPr>
                        <a:t>Number of orbitals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66502301"/>
                  </a:ext>
                </a:extLst>
              </a:tr>
              <a:tr h="687274">
                <a:tc>
                  <a:txBody>
                    <a:bodyPr/>
                    <a:lstStyle/>
                    <a:p>
                      <a:pPr algn="ctr"/>
                      <a:r>
                        <a:rPr lang="en-US" sz="2400" b="0" dirty="0">
                          <a:solidFill>
                            <a:srgbClr val="000099"/>
                          </a:solidFill>
                          <a:latin typeface="Bookman Old Style" panose="02050604050505020204" pitchFamily="18" charset="0"/>
                        </a:rPr>
                        <a:t>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0" dirty="0">
                          <a:solidFill>
                            <a:srgbClr val="000099"/>
                          </a:solidFill>
                          <a:latin typeface="Bookman Old Style" panose="02050604050505020204" pitchFamily="18" charset="0"/>
                        </a:rPr>
                        <a:t>4.0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0" dirty="0">
                          <a:solidFill>
                            <a:srgbClr val="000099"/>
                          </a:solidFill>
                          <a:latin typeface="Bookman Old Style" panose="02050604050505020204" pitchFamily="18" charset="0"/>
                        </a:rPr>
                        <a:t>1681 kJ</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0" dirty="0">
                          <a:solidFill>
                            <a:srgbClr val="000099"/>
                          </a:solidFill>
                          <a:latin typeface="Bookman Old Style" panose="02050604050505020204" pitchFamily="18" charset="0"/>
                        </a:rPr>
                        <a:t>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0" dirty="0">
                          <a:solidFill>
                            <a:srgbClr val="000099"/>
                          </a:solidFill>
                          <a:latin typeface="Bookman Old Style" panose="02050604050505020204" pitchFamily="18" charset="0"/>
                        </a:rPr>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5438087"/>
                  </a:ext>
                </a:extLst>
              </a:tr>
              <a:tr h="687274">
                <a:tc>
                  <a:txBody>
                    <a:bodyPr/>
                    <a:lstStyle/>
                    <a:p>
                      <a:pPr algn="ctr"/>
                      <a:r>
                        <a:rPr lang="en-US" sz="2400" b="0" dirty="0">
                          <a:solidFill>
                            <a:srgbClr val="000099"/>
                          </a:solidFill>
                          <a:latin typeface="Bookman Old Style" panose="02050604050505020204" pitchFamily="18" charset="0"/>
                        </a:rPr>
                        <a:t>Cl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0" dirty="0">
                          <a:solidFill>
                            <a:srgbClr val="000099"/>
                          </a:solidFill>
                          <a:latin typeface="Bookman Old Style" panose="02050604050505020204" pitchFamily="18" charset="0"/>
                        </a:rPr>
                        <a:t>3.2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0" dirty="0">
                          <a:solidFill>
                            <a:srgbClr val="000099"/>
                          </a:solidFill>
                          <a:latin typeface="Bookman Old Style" panose="02050604050505020204" pitchFamily="18" charset="0"/>
                        </a:rPr>
                        <a:t>1251 kJ</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0" dirty="0">
                          <a:solidFill>
                            <a:srgbClr val="000099"/>
                          </a:solidFill>
                          <a:latin typeface="Bookman Old Style" panose="02050604050505020204" pitchFamily="18" charset="0"/>
                        </a:rPr>
                        <a:t>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0" dirty="0">
                          <a:solidFill>
                            <a:srgbClr val="000099"/>
                          </a:solidFill>
                          <a:latin typeface="Bookman Old Style" panose="02050604050505020204" pitchFamily="18"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91612359"/>
                  </a:ext>
                </a:extLst>
              </a:tr>
              <a:tr h="687274">
                <a:tc>
                  <a:txBody>
                    <a:bodyPr/>
                    <a:lstStyle/>
                    <a:p>
                      <a:pPr algn="ctr"/>
                      <a:r>
                        <a:rPr lang="en-US" sz="2400" b="0" dirty="0">
                          <a:solidFill>
                            <a:srgbClr val="000099"/>
                          </a:solidFill>
                          <a:latin typeface="Bookman Old Style" panose="02050604050505020204" pitchFamily="18" charset="0"/>
                        </a:rPr>
                        <a:t>Br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0" dirty="0">
                          <a:solidFill>
                            <a:srgbClr val="000099"/>
                          </a:solidFill>
                          <a:latin typeface="Bookman Old Style" panose="02050604050505020204" pitchFamily="18" charset="0"/>
                        </a:rPr>
                        <a:t>3.0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0" dirty="0">
                          <a:solidFill>
                            <a:srgbClr val="000099"/>
                          </a:solidFill>
                          <a:latin typeface="Bookman Old Style" panose="02050604050505020204" pitchFamily="18" charset="0"/>
                        </a:rPr>
                        <a:t>1140 kJ</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0" dirty="0">
                          <a:solidFill>
                            <a:srgbClr val="000099"/>
                          </a:solidFill>
                          <a:latin typeface="Bookman Old Style" panose="02050604050505020204" pitchFamily="18" charset="0"/>
                        </a:rPr>
                        <a:t>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0" dirty="0">
                          <a:solidFill>
                            <a:srgbClr val="000099"/>
                          </a:solidFill>
                          <a:latin typeface="Bookman Old Style" panose="02050604050505020204" pitchFamily="18" charset="0"/>
                        </a:rPr>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26452655"/>
                  </a:ext>
                </a:extLst>
              </a:tr>
              <a:tr h="687274">
                <a:tc>
                  <a:txBody>
                    <a:bodyPr/>
                    <a:lstStyle/>
                    <a:p>
                      <a:pPr algn="ctr"/>
                      <a:r>
                        <a:rPr lang="en-US" sz="2400" b="0" dirty="0">
                          <a:solidFill>
                            <a:srgbClr val="000099"/>
                          </a:solidFill>
                          <a:latin typeface="Bookman Old Style" panose="02050604050505020204" pitchFamily="18" charset="0"/>
                        </a:rPr>
                        <a:t>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0" dirty="0">
                          <a:solidFill>
                            <a:srgbClr val="000099"/>
                          </a:solidFill>
                          <a:latin typeface="Bookman Old Style" panose="02050604050505020204" pitchFamily="18" charset="0"/>
                        </a:rPr>
                        <a:t>2.7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0" dirty="0">
                          <a:solidFill>
                            <a:srgbClr val="000099"/>
                          </a:solidFill>
                          <a:latin typeface="Bookman Old Style" panose="02050604050505020204" pitchFamily="18" charset="0"/>
                        </a:rPr>
                        <a:t>1008 kJ</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0" dirty="0">
                          <a:solidFill>
                            <a:srgbClr val="000099"/>
                          </a:solidFill>
                          <a:latin typeface="Bookman Old Style" panose="02050604050505020204" pitchFamily="18" charset="0"/>
                        </a:rPr>
                        <a:t>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0" dirty="0">
                          <a:solidFill>
                            <a:srgbClr val="000099"/>
                          </a:solidFill>
                          <a:latin typeface="Bookman Old Style" panose="02050604050505020204" pitchFamily="18" charset="0"/>
                        </a:rPr>
                        <a:t>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80448141"/>
                  </a:ext>
                </a:extLst>
              </a:tr>
              <a:tr h="695110">
                <a:tc>
                  <a:txBody>
                    <a:bodyPr/>
                    <a:lstStyle/>
                    <a:p>
                      <a:pPr algn="ctr"/>
                      <a:r>
                        <a:rPr lang="en-US" sz="2400" b="0" dirty="0">
                          <a:solidFill>
                            <a:srgbClr val="000099"/>
                          </a:solidFill>
                          <a:latin typeface="Bookman Old Style" panose="02050604050505020204" pitchFamily="18" charset="0"/>
                        </a:rPr>
                        <a:t>Group</a:t>
                      </a:r>
                      <a:br>
                        <a:rPr lang="en-US" sz="2400" b="0" dirty="0">
                          <a:solidFill>
                            <a:srgbClr val="000099"/>
                          </a:solidFill>
                          <a:latin typeface="Bookman Old Style" panose="02050604050505020204" pitchFamily="18" charset="0"/>
                        </a:rPr>
                      </a:br>
                      <a:r>
                        <a:rPr lang="en-US" sz="2400" b="0" dirty="0">
                          <a:solidFill>
                            <a:srgbClr val="000099"/>
                          </a:solidFill>
                          <a:latin typeface="Bookman Old Style" panose="02050604050505020204" pitchFamily="18" charset="0"/>
                        </a:rPr>
                        <a:t>trend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0" dirty="0">
                          <a:solidFill>
                            <a:srgbClr val="000099"/>
                          </a:solidFill>
                          <a:latin typeface="Bookman Old Style" panose="02050604050505020204" pitchFamily="18" charset="0"/>
                        </a:rPr>
                        <a:t>decreasing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noFill/>
                  </a:tcPr>
                </a:tc>
                <a:tc>
                  <a:txBody>
                    <a:bodyPr/>
                    <a:lstStyle/>
                    <a:p>
                      <a:pPr algn="ctr"/>
                      <a:r>
                        <a:rPr lang="en-US" sz="2400" b="0" dirty="0">
                          <a:solidFill>
                            <a:srgbClr val="000099"/>
                          </a:solidFill>
                          <a:latin typeface="Bookman Old Style" panose="02050604050505020204" pitchFamily="18" charset="0"/>
                        </a:rPr>
                        <a:t>decreasing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0" dirty="0">
                          <a:solidFill>
                            <a:srgbClr val="000099"/>
                          </a:solidFill>
                          <a:latin typeface="Bookman Old Style" panose="02050604050505020204" pitchFamily="18" charset="0"/>
                        </a:rPr>
                        <a:t>constant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noFill/>
                  </a:tcPr>
                </a:tc>
                <a:tc>
                  <a:txBody>
                    <a:bodyPr/>
                    <a:lstStyle/>
                    <a:p>
                      <a:pPr algn="ctr"/>
                      <a:r>
                        <a:rPr lang="en-US" sz="2400" b="0" dirty="0">
                          <a:solidFill>
                            <a:srgbClr val="000099"/>
                          </a:solidFill>
                          <a:latin typeface="Bookman Old Style" panose="02050604050505020204" pitchFamily="18" charset="0"/>
                        </a:rPr>
                        <a:t>increasing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noFill/>
                  </a:tcPr>
                </a:tc>
                <a:extLst>
                  <a:ext uri="{0D108BD9-81ED-4DB2-BD59-A6C34878D82A}">
                    <a16:rowId xmlns:a16="http://schemas.microsoft.com/office/drawing/2014/main" val="2505119898"/>
                  </a:ext>
                </a:extLst>
              </a:tr>
            </a:tbl>
          </a:graphicData>
        </a:graphic>
      </p:graphicFrame>
      <p:sp>
        <p:nvSpPr>
          <p:cNvPr id="4" name="Oval 3">
            <a:extLst>
              <a:ext uri="{FF2B5EF4-FFF2-40B4-BE49-F238E27FC236}">
                <a16:creationId xmlns:a16="http://schemas.microsoft.com/office/drawing/2014/main" id="{E1B81D56-AB7E-4057-B3A5-6DC31AF403C2}"/>
              </a:ext>
            </a:extLst>
          </p:cNvPr>
          <p:cNvSpPr/>
          <p:nvPr/>
        </p:nvSpPr>
        <p:spPr>
          <a:xfrm>
            <a:off x="5049078" y="4532242"/>
            <a:ext cx="2358887" cy="609601"/>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7901476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B517D56-381C-462E-9F2B-74A4AAB13914}"/>
              </a:ext>
            </a:extLst>
          </p:cNvPr>
          <p:cNvSpPr txBox="1"/>
          <p:nvPr/>
        </p:nvSpPr>
        <p:spPr>
          <a:xfrm>
            <a:off x="0" y="48782"/>
            <a:ext cx="12383926" cy="5632311"/>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36.  Do the math.  First get the molar mass →                                               KF</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K  1 x 39 = 39 g</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THEN…                                                                                          F  1 x 19  </a:t>
            </a:r>
            <a:r>
              <a:rPr lang="en-US" sz="2400" u="sng" dirty="0">
                <a:latin typeface="Times New Roman" panose="02020603050405020304" pitchFamily="18" charset="0"/>
                <a:cs typeface="Times New Roman" panose="02020603050405020304" pitchFamily="18" charset="0"/>
              </a:rPr>
              <a:t>= 19 g</a:t>
            </a:r>
            <a:br>
              <a:rPr lang="en-US" sz="2400" u="sng"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58 g/mole</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Do the conversion….</a:t>
            </a: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37.  Bond polarity is based on difference in electronegativity.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The greater the difference, the more polar the bond.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Make a chart (don’t be lazy).  </a:t>
            </a: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a:t>
            </a:r>
            <a:r>
              <a:rPr lang="en-US" sz="2400" dirty="0">
                <a:solidFill>
                  <a:srgbClr val="000099"/>
                </a:solidFill>
                <a:latin typeface="Times New Roman" panose="02020603050405020304" pitchFamily="18" charset="0"/>
                <a:cs typeface="Times New Roman" panose="02020603050405020304" pitchFamily="18" charset="0"/>
              </a:rPr>
              <a:t>The greatest difference is with H – O </a:t>
            </a:r>
          </a:p>
        </p:txBody>
      </p:sp>
      <p:sp>
        <p:nvSpPr>
          <p:cNvPr id="3" name="TextBox 2">
            <a:extLst>
              <a:ext uri="{FF2B5EF4-FFF2-40B4-BE49-F238E27FC236}">
                <a16:creationId xmlns:a16="http://schemas.microsoft.com/office/drawing/2014/main" id="{D933706C-A3C7-4422-B721-48B5604A1451}"/>
              </a:ext>
            </a:extLst>
          </p:cNvPr>
          <p:cNvSpPr txBox="1"/>
          <p:nvPr/>
        </p:nvSpPr>
        <p:spPr>
          <a:xfrm>
            <a:off x="2809461" y="2018553"/>
            <a:ext cx="1550504" cy="954107"/>
          </a:xfrm>
          <a:prstGeom prst="rect">
            <a:avLst/>
          </a:prstGeom>
          <a:noFill/>
        </p:spPr>
        <p:txBody>
          <a:bodyPr wrap="square" rtlCol="0">
            <a:spAutoFit/>
          </a:bodyPr>
          <a:lstStyle/>
          <a:p>
            <a:pPr algn="ctr"/>
            <a:r>
              <a:rPr lang="en-US" sz="2800" u="sng" dirty="0">
                <a:latin typeface="Times New Roman" panose="02020603050405020304" pitchFamily="18" charset="0"/>
                <a:cs typeface="Times New Roman" panose="02020603050405020304" pitchFamily="18" charset="0"/>
              </a:rPr>
              <a:t>29 g KF</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1</a:t>
            </a:r>
          </a:p>
        </p:txBody>
      </p:sp>
      <p:sp>
        <p:nvSpPr>
          <p:cNvPr id="4" name="TextBox 3">
            <a:extLst>
              <a:ext uri="{FF2B5EF4-FFF2-40B4-BE49-F238E27FC236}">
                <a16:creationId xmlns:a16="http://schemas.microsoft.com/office/drawing/2014/main" id="{CD2B69B8-51F9-43CB-A77A-3AD91129F8AD}"/>
              </a:ext>
            </a:extLst>
          </p:cNvPr>
          <p:cNvSpPr txBox="1"/>
          <p:nvPr/>
        </p:nvSpPr>
        <p:spPr>
          <a:xfrm>
            <a:off x="4359965" y="2045009"/>
            <a:ext cx="6838122" cy="646331"/>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X                     </a:t>
            </a:r>
            <a:r>
              <a:rPr lang="en-US" sz="3600" dirty="0">
                <a:latin typeface="Times New Roman" panose="02020603050405020304" pitchFamily="18" charset="0"/>
                <a:cs typeface="Times New Roman" panose="02020603050405020304" pitchFamily="18" charset="0"/>
              </a:rPr>
              <a:t>=</a:t>
            </a:r>
            <a:r>
              <a:rPr lang="en-US" sz="2800" dirty="0">
                <a:latin typeface="Times New Roman" panose="02020603050405020304" pitchFamily="18" charset="0"/>
                <a:cs typeface="Times New Roman" panose="02020603050405020304" pitchFamily="18" charset="0"/>
              </a:rPr>
              <a:t> 0.50 moles KF   </a:t>
            </a:r>
            <a:r>
              <a:rPr lang="en-US" dirty="0">
                <a:solidFill>
                  <a:srgbClr val="FF0000"/>
                </a:solidFill>
                <a:latin typeface="Times New Roman" panose="02020603050405020304" pitchFamily="18" charset="0"/>
                <a:cs typeface="Times New Roman" panose="02020603050405020304" pitchFamily="18" charset="0"/>
              </a:rPr>
              <a:t>(2 SF) </a:t>
            </a:r>
            <a:endParaRPr lang="en-US" sz="2800" dirty="0">
              <a:solidFill>
                <a:srgbClr val="FF0000"/>
              </a:solidFill>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B3BEBA4B-B4CA-4957-BEB9-E50C991FD46E}"/>
              </a:ext>
            </a:extLst>
          </p:cNvPr>
          <p:cNvSpPr txBox="1"/>
          <p:nvPr/>
        </p:nvSpPr>
        <p:spPr>
          <a:xfrm>
            <a:off x="4784033" y="2045009"/>
            <a:ext cx="1722782" cy="954107"/>
          </a:xfrm>
          <a:prstGeom prst="rect">
            <a:avLst/>
          </a:prstGeom>
          <a:noFill/>
        </p:spPr>
        <p:txBody>
          <a:bodyPr wrap="square" rtlCol="0">
            <a:spAutoFit/>
          </a:bodyPr>
          <a:lstStyle/>
          <a:p>
            <a:pPr algn="ctr"/>
            <a:r>
              <a:rPr lang="en-US" sz="2800" u="sng" dirty="0">
                <a:latin typeface="Times New Roman" panose="02020603050405020304" pitchFamily="18" charset="0"/>
                <a:cs typeface="Times New Roman" panose="02020603050405020304" pitchFamily="18" charset="0"/>
              </a:rPr>
              <a:t>1 mole KF</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58 g KF</a:t>
            </a:r>
          </a:p>
        </p:txBody>
      </p:sp>
      <p:graphicFrame>
        <p:nvGraphicFramePr>
          <p:cNvPr id="6" name="Table 5">
            <a:extLst>
              <a:ext uri="{FF2B5EF4-FFF2-40B4-BE49-F238E27FC236}">
                <a16:creationId xmlns:a16="http://schemas.microsoft.com/office/drawing/2014/main" id="{D2366488-D26E-4DFA-9A2A-3FF61F11CBA8}"/>
              </a:ext>
            </a:extLst>
          </p:cNvPr>
          <p:cNvGraphicFramePr>
            <a:graphicFrameLocks noGrp="1"/>
          </p:cNvGraphicFramePr>
          <p:nvPr>
            <p:extLst>
              <p:ext uri="{D42A27DB-BD31-4B8C-83A1-F6EECF244321}">
                <p14:modId xmlns:p14="http://schemas.microsoft.com/office/powerpoint/2010/main" val="3915906299"/>
              </p:ext>
            </p:extLst>
          </p:nvPr>
        </p:nvGraphicFramePr>
        <p:xfrm>
          <a:off x="7779026" y="3766856"/>
          <a:ext cx="4187687" cy="3044689"/>
        </p:xfrm>
        <a:graphic>
          <a:graphicData uri="http://schemas.openxmlformats.org/drawingml/2006/table">
            <a:tbl>
              <a:tblPr firstRow="1" bandRow="1">
                <a:tableStyleId>{5C22544A-7EE6-4342-B048-85BDC9FD1C3A}</a:tableStyleId>
              </a:tblPr>
              <a:tblGrid>
                <a:gridCol w="1046922">
                  <a:extLst>
                    <a:ext uri="{9D8B030D-6E8A-4147-A177-3AD203B41FA5}">
                      <a16:colId xmlns:a16="http://schemas.microsoft.com/office/drawing/2014/main" val="1128629138"/>
                    </a:ext>
                  </a:extLst>
                </a:gridCol>
                <a:gridCol w="1046922">
                  <a:extLst>
                    <a:ext uri="{9D8B030D-6E8A-4147-A177-3AD203B41FA5}">
                      <a16:colId xmlns:a16="http://schemas.microsoft.com/office/drawing/2014/main" val="464310107"/>
                    </a:ext>
                  </a:extLst>
                </a:gridCol>
                <a:gridCol w="903772">
                  <a:extLst>
                    <a:ext uri="{9D8B030D-6E8A-4147-A177-3AD203B41FA5}">
                      <a16:colId xmlns:a16="http://schemas.microsoft.com/office/drawing/2014/main" val="1223606067"/>
                    </a:ext>
                  </a:extLst>
                </a:gridCol>
                <a:gridCol w="1190071">
                  <a:extLst>
                    <a:ext uri="{9D8B030D-6E8A-4147-A177-3AD203B41FA5}">
                      <a16:colId xmlns:a16="http://schemas.microsoft.com/office/drawing/2014/main" val="3941636156"/>
                    </a:ext>
                  </a:extLst>
                </a:gridCol>
              </a:tblGrid>
              <a:tr h="484369">
                <a:tc>
                  <a:txBody>
                    <a:bodyPr/>
                    <a:lstStyle/>
                    <a:p>
                      <a:pPr algn="ctr"/>
                      <a:r>
                        <a:rPr lang="en-US" b="0" dirty="0">
                          <a:solidFill>
                            <a:schemeClr val="tx1">
                              <a:lumMod val="95000"/>
                              <a:lumOff val="5000"/>
                            </a:schemeClr>
                          </a:solidFill>
                          <a:latin typeface="Times New Roman" panose="02020603050405020304" pitchFamily="18" charset="0"/>
                          <a:cs typeface="Times New Roman" panose="02020603050405020304" pitchFamily="18" charset="0"/>
                        </a:rPr>
                        <a:t>choices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noFill/>
                  </a:tcPr>
                </a:tc>
                <a:tc gridSpan="2">
                  <a:txBody>
                    <a:bodyPr/>
                    <a:lstStyle/>
                    <a:p>
                      <a:pPr algn="ctr"/>
                      <a:r>
                        <a:rPr lang="en-US" b="0" dirty="0">
                          <a:solidFill>
                            <a:schemeClr val="tx1">
                              <a:lumMod val="95000"/>
                              <a:lumOff val="5000"/>
                            </a:schemeClr>
                          </a:solidFill>
                          <a:latin typeface="Times New Roman" panose="02020603050405020304" pitchFamily="18" charset="0"/>
                          <a:cs typeface="Times New Roman" panose="02020603050405020304" pitchFamily="18" charset="0"/>
                        </a:rPr>
                        <a:t>Atoms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noFill/>
                  </a:tcPr>
                </a:tc>
                <a:tc hMerge="1">
                  <a:txBody>
                    <a:bodyPr/>
                    <a:lstStyle/>
                    <a:p>
                      <a:pPr algn="ctr"/>
                      <a:endParaRPr lang="en-US" dirty="0">
                        <a:solidFill>
                          <a:schemeClr val="tx1">
                            <a:lumMod val="95000"/>
                            <a:lumOff val="5000"/>
                          </a:schemeClr>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noFill/>
                  </a:tcPr>
                </a:tc>
                <a:tc>
                  <a:txBody>
                    <a:bodyPr/>
                    <a:lstStyle/>
                    <a:p>
                      <a:pPr algn="ctr"/>
                      <a:r>
                        <a:rPr lang="en-US" b="0" dirty="0">
                          <a:solidFill>
                            <a:schemeClr val="tx1">
                              <a:lumMod val="95000"/>
                              <a:lumOff val="5000"/>
                            </a:schemeClr>
                          </a:solidFill>
                          <a:latin typeface="Times New Roman" panose="02020603050405020304" pitchFamily="18" charset="0"/>
                          <a:cs typeface="Times New Roman" panose="02020603050405020304" pitchFamily="18" charset="0"/>
                        </a:rPr>
                        <a:t>difference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noFill/>
                  </a:tcPr>
                </a:tc>
                <a:extLst>
                  <a:ext uri="{0D108BD9-81ED-4DB2-BD59-A6C34878D82A}">
                    <a16:rowId xmlns:a16="http://schemas.microsoft.com/office/drawing/2014/main" val="688483265"/>
                  </a:ext>
                </a:extLst>
              </a:tr>
              <a:tr h="603655">
                <a:tc>
                  <a:txBody>
                    <a:bodyPr/>
                    <a:lstStyle/>
                    <a:p>
                      <a:pPr algn="ctr"/>
                      <a:r>
                        <a:rPr lang="en-US" dirty="0">
                          <a:solidFill>
                            <a:schemeClr val="tx1">
                              <a:lumMod val="95000"/>
                              <a:lumOff val="5000"/>
                            </a:schemeClr>
                          </a:solidFill>
                          <a:latin typeface="Times New Roman" panose="02020603050405020304" pitchFamily="18" charset="0"/>
                          <a:cs typeface="Times New Roman" panose="02020603050405020304" pitchFamily="18" charset="0"/>
                        </a:rPr>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noFill/>
                  </a:tcPr>
                </a:tc>
                <a:tc>
                  <a:txBody>
                    <a:bodyPr/>
                    <a:lstStyle/>
                    <a:p>
                      <a:pPr algn="ctr"/>
                      <a:r>
                        <a:rPr lang="en-US" dirty="0">
                          <a:solidFill>
                            <a:schemeClr val="tx1">
                              <a:lumMod val="95000"/>
                              <a:lumOff val="5000"/>
                            </a:schemeClr>
                          </a:solidFill>
                          <a:latin typeface="Times New Roman" panose="02020603050405020304" pitchFamily="18" charset="0"/>
                          <a:cs typeface="Times New Roman" panose="02020603050405020304" pitchFamily="18" charset="0"/>
                        </a:rPr>
                        <a:t>C</a:t>
                      </a:r>
                      <a:br>
                        <a:rPr lang="en-US" dirty="0">
                          <a:solidFill>
                            <a:schemeClr val="tx1">
                              <a:lumMod val="95000"/>
                              <a:lumOff val="5000"/>
                            </a:schemeClr>
                          </a:solidFill>
                          <a:latin typeface="Times New Roman" panose="02020603050405020304" pitchFamily="18" charset="0"/>
                          <a:cs typeface="Times New Roman" panose="02020603050405020304" pitchFamily="18" charset="0"/>
                        </a:rPr>
                      </a:br>
                      <a:r>
                        <a:rPr lang="en-US" dirty="0">
                          <a:solidFill>
                            <a:schemeClr val="tx1">
                              <a:lumMod val="95000"/>
                              <a:lumOff val="5000"/>
                            </a:schemeClr>
                          </a:solidFill>
                          <a:latin typeface="Times New Roman" panose="02020603050405020304" pitchFamily="18" charset="0"/>
                          <a:cs typeface="Times New Roman" panose="02020603050405020304" pitchFamily="18" charset="0"/>
                        </a:rPr>
                        <a:t>2.6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noFill/>
                  </a:tcPr>
                </a:tc>
                <a:tc>
                  <a:txBody>
                    <a:bodyPr/>
                    <a:lstStyle/>
                    <a:p>
                      <a:pPr algn="ctr"/>
                      <a:r>
                        <a:rPr lang="en-US" dirty="0">
                          <a:solidFill>
                            <a:schemeClr val="tx1">
                              <a:lumMod val="95000"/>
                              <a:lumOff val="5000"/>
                            </a:schemeClr>
                          </a:solidFill>
                          <a:latin typeface="Times New Roman" panose="02020603050405020304" pitchFamily="18" charset="0"/>
                          <a:cs typeface="Times New Roman" panose="02020603050405020304" pitchFamily="18" charset="0"/>
                        </a:rPr>
                        <a:t>O</a:t>
                      </a:r>
                      <a:br>
                        <a:rPr lang="en-US" dirty="0">
                          <a:solidFill>
                            <a:schemeClr val="tx1">
                              <a:lumMod val="95000"/>
                              <a:lumOff val="5000"/>
                            </a:schemeClr>
                          </a:solidFill>
                          <a:latin typeface="Times New Roman" panose="02020603050405020304" pitchFamily="18" charset="0"/>
                          <a:cs typeface="Times New Roman" panose="02020603050405020304" pitchFamily="18" charset="0"/>
                        </a:rPr>
                      </a:br>
                      <a:r>
                        <a:rPr lang="en-US" dirty="0">
                          <a:solidFill>
                            <a:schemeClr val="tx1">
                              <a:lumMod val="95000"/>
                              <a:lumOff val="5000"/>
                            </a:schemeClr>
                          </a:solidFill>
                          <a:latin typeface="Times New Roman" panose="02020603050405020304" pitchFamily="18" charset="0"/>
                          <a:cs typeface="Times New Roman" panose="02020603050405020304" pitchFamily="18" charset="0"/>
                        </a:rPr>
                        <a:t>3.4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noFill/>
                  </a:tcPr>
                </a:tc>
                <a:tc>
                  <a:txBody>
                    <a:bodyPr/>
                    <a:lstStyle/>
                    <a:p>
                      <a:pPr algn="ctr"/>
                      <a:r>
                        <a:rPr lang="en-US" dirty="0">
                          <a:solidFill>
                            <a:schemeClr val="tx1">
                              <a:lumMod val="95000"/>
                              <a:lumOff val="5000"/>
                            </a:schemeClr>
                          </a:solidFill>
                          <a:latin typeface="Times New Roman" panose="02020603050405020304" pitchFamily="18" charset="0"/>
                          <a:cs typeface="Times New Roman" panose="02020603050405020304" pitchFamily="18" charset="0"/>
                        </a:rPr>
                        <a:t>0.8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noFill/>
                  </a:tcPr>
                </a:tc>
                <a:extLst>
                  <a:ext uri="{0D108BD9-81ED-4DB2-BD59-A6C34878D82A}">
                    <a16:rowId xmlns:a16="http://schemas.microsoft.com/office/drawing/2014/main" val="193369714"/>
                  </a:ext>
                </a:extLst>
              </a:tr>
              <a:tr h="603655">
                <a:tc>
                  <a:txBody>
                    <a:bodyPr/>
                    <a:lstStyle/>
                    <a:p>
                      <a:pPr algn="ctr"/>
                      <a:r>
                        <a:rPr lang="en-US" b="1" dirty="0">
                          <a:solidFill>
                            <a:srgbClr val="000099"/>
                          </a:solidFill>
                          <a:latin typeface="Times New Roman" panose="02020603050405020304" pitchFamily="18" charset="0"/>
                          <a:cs typeface="Times New Roman" panose="02020603050405020304" pitchFamily="18" charset="0"/>
                        </a:rPr>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noFill/>
                  </a:tcPr>
                </a:tc>
                <a:tc>
                  <a:txBody>
                    <a:bodyPr/>
                    <a:lstStyle/>
                    <a:p>
                      <a:pPr algn="ctr"/>
                      <a:r>
                        <a:rPr lang="en-US" b="1" dirty="0">
                          <a:solidFill>
                            <a:srgbClr val="000099"/>
                          </a:solidFill>
                          <a:latin typeface="Times New Roman" panose="02020603050405020304" pitchFamily="18" charset="0"/>
                          <a:cs typeface="Times New Roman" panose="02020603050405020304" pitchFamily="18" charset="0"/>
                        </a:rPr>
                        <a:t>H</a:t>
                      </a:r>
                      <a:br>
                        <a:rPr lang="en-US" b="1" dirty="0">
                          <a:solidFill>
                            <a:srgbClr val="000099"/>
                          </a:solidFill>
                          <a:latin typeface="Times New Roman" panose="02020603050405020304" pitchFamily="18" charset="0"/>
                          <a:cs typeface="Times New Roman" panose="02020603050405020304" pitchFamily="18" charset="0"/>
                        </a:rPr>
                      </a:br>
                      <a:r>
                        <a:rPr lang="en-US" b="1" dirty="0">
                          <a:solidFill>
                            <a:srgbClr val="000099"/>
                          </a:solidFill>
                          <a:latin typeface="Times New Roman" panose="02020603050405020304" pitchFamily="18" charset="0"/>
                          <a:cs typeface="Times New Roman" panose="02020603050405020304" pitchFamily="18" charset="0"/>
                        </a:rPr>
                        <a:t>2.2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noFill/>
                  </a:tcPr>
                </a:tc>
                <a:tc>
                  <a:txBody>
                    <a:bodyPr/>
                    <a:lstStyle/>
                    <a:p>
                      <a:pPr algn="ctr"/>
                      <a:r>
                        <a:rPr lang="en-US" b="1" dirty="0">
                          <a:solidFill>
                            <a:srgbClr val="000099"/>
                          </a:solidFill>
                          <a:latin typeface="Times New Roman" panose="02020603050405020304" pitchFamily="18" charset="0"/>
                          <a:cs typeface="Times New Roman" panose="02020603050405020304" pitchFamily="18" charset="0"/>
                        </a:rPr>
                        <a:t>O</a:t>
                      </a:r>
                      <a:br>
                        <a:rPr lang="en-US" b="1" dirty="0">
                          <a:solidFill>
                            <a:srgbClr val="000099"/>
                          </a:solidFill>
                          <a:latin typeface="Times New Roman" panose="02020603050405020304" pitchFamily="18" charset="0"/>
                          <a:cs typeface="Times New Roman" panose="02020603050405020304" pitchFamily="18" charset="0"/>
                        </a:rPr>
                      </a:br>
                      <a:r>
                        <a:rPr lang="en-US" b="1" dirty="0">
                          <a:solidFill>
                            <a:srgbClr val="000099"/>
                          </a:solidFill>
                          <a:latin typeface="Times New Roman" panose="02020603050405020304" pitchFamily="18" charset="0"/>
                          <a:cs typeface="Times New Roman" panose="02020603050405020304" pitchFamily="18" charset="0"/>
                        </a:rPr>
                        <a:t>3.4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noFill/>
                  </a:tcPr>
                </a:tc>
                <a:tc>
                  <a:txBody>
                    <a:bodyPr/>
                    <a:lstStyle/>
                    <a:p>
                      <a:pPr algn="ctr"/>
                      <a:r>
                        <a:rPr lang="en-US" b="1" dirty="0">
                          <a:solidFill>
                            <a:srgbClr val="000099"/>
                          </a:solidFill>
                          <a:latin typeface="Times New Roman" panose="02020603050405020304" pitchFamily="18" charset="0"/>
                          <a:cs typeface="Times New Roman" panose="02020603050405020304" pitchFamily="18" charset="0"/>
                        </a:rPr>
                        <a:t>1.2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noFill/>
                  </a:tcPr>
                </a:tc>
                <a:extLst>
                  <a:ext uri="{0D108BD9-81ED-4DB2-BD59-A6C34878D82A}">
                    <a16:rowId xmlns:a16="http://schemas.microsoft.com/office/drawing/2014/main" val="3726130600"/>
                  </a:ext>
                </a:extLst>
              </a:tr>
              <a:tr h="603655">
                <a:tc>
                  <a:txBody>
                    <a:bodyPr/>
                    <a:lstStyle/>
                    <a:p>
                      <a:pPr algn="ctr"/>
                      <a:r>
                        <a:rPr lang="en-US" dirty="0">
                          <a:solidFill>
                            <a:schemeClr val="tx1">
                              <a:lumMod val="95000"/>
                              <a:lumOff val="5000"/>
                            </a:schemeClr>
                          </a:solidFill>
                          <a:latin typeface="Times New Roman" panose="02020603050405020304" pitchFamily="18" charset="0"/>
                          <a:cs typeface="Times New Roman" panose="02020603050405020304" pitchFamily="18"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noFill/>
                  </a:tcPr>
                </a:tc>
                <a:tc>
                  <a:txBody>
                    <a:bodyPr/>
                    <a:lstStyle/>
                    <a:p>
                      <a:pPr algn="ctr"/>
                      <a:r>
                        <a:rPr lang="en-US" dirty="0">
                          <a:solidFill>
                            <a:schemeClr val="tx1">
                              <a:lumMod val="95000"/>
                              <a:lumOff val="5000"/>
                            </a:schemeClr>
                          </a:solidFill>
                          <a:latin typeface="Times New Roman" panose="02020603050405020304" pitchFamily="18" charset="0"/>
                          <a:cs typeface="Times New Roman" panose="02020603050405020304" pitchFamily="18" charset="0"/>
                        </a:rPr>
                        <a:t>N</a:t>
                      </a:r>
                      <a:br>
                        <a:rPr lang="en-US" dirty="0">
                          <a:solidFill>
                            <a:schemeClr val="tx1">
                              <a:lumMod val="95000"/>
                              <a:lumOff val="5000"/>
                            </a:schemeClr>
                          </a:solidFill>
                          <a:latin typeface="Times New Roman" panose="02020603050405020304" pitchFamily="18" charset="0"/>
                          <a:cs typeface="Times New Roman" panose="02020603050405020304" pitchFamily="18" charset="0"/>
                        </a:rPr>
                      </a:br>
                      <a:r>
                        <a:rPr lang="en-US" dirty="0">
                          <a:solidFill>
                            <a:schemeClr val="tx1">
                              <a:lumMod val="95000"/>
                              <a:lumOff val="5000"/>
                            </a:schemeClr>
                          </a:solidFill>
                          <a:latin typeface="Times New Roman" panose="02020603050405020304" pitchFamily="18" charset="0"/>
                          <a:cs typeface="Times New Roman" panose="02020603050405020304" pitchFamily="18" charset="0"/>
                        </a:rPr>
                        <a:t>3.0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noFill/>
                  </a:tcPr>
                </a:tc>
                <a:tc>
                  <a:txBody>
                    <a:bodyPr/>
                    <a:lstStyle/>
                    <a:p>
                      <a:pPr algn="ctr"/>
                      <a:r>
                        <a:rPr lang="en-US" dirty="0">
                          <a:solidFill>
                            <a:schemeClr val="tx1">
                              <a:lumMod val="95000"/>
                              <a:lumOff val="5000"/>
                            </a:schemeClr>
                          </a:solidFill>
                          <a:latin typeface="Times New Roman" panose="02020603050405020304" pitchFamily="18" charset="0"/>
                          <a:cs typeface="Times New Roman" panose="02020603050405020304" pitchFamily="18" charset="0"/>
                        </a:rPr>
                        <a:t>O</a:t>
                      </a:r>
                      <a:br>
                        <a:rPr lang="en-US" dirty="0">
                          <a:solidFill>
                            <a:schemeClr val="tx1">
                              <a:lumMod val="95000"/>
                              <a:lumOff val="5000"/>
                            </a:schemeClr>
                          </a:solidFill>
                          <a:latin typeface="Times New Roman" panose="02020603050405020304" pitchFamily="18" charset="0"/>
                          <a:cs typeface="Times New Roman" panose="02020603050405020304" pitchFamily="18" charset="0"/>
                        </a:rPr>
                      </a:br>
                      <a:r>
                        <a:rPr lang="en-US" dirty="0">
                          <a:solidFill>
                            <a:schemeClr val="tx1">
                              <a:lumMod val="95000"/>
                              <a:lumOff val="5000"/>
                            </a:schemeClr>
                          </a:solidFill>
                          <a:latin typeface="Times New Roman" panose="02020603050405020304" pitchFamily="18" charset="0"/>
                          <a:cs typeface="Times New Roman" panose="02020603050405020304" pitchFamily="18" charset="0"/>
                        </a:rPr>
                        <a:t>3.4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noFill/>
                  </a:tcPr>
                </a:tc>
                <a:tc>
                  <a:txBody>
                    <a:bodyPr/>
                    <a:lstStyle/>
                    <a:p>
                      <a:pPr algn="ctr"/>
                      <a:r>
                        <a:rPr lang="en-US" dirty="0">
                          <a:solidFill>
                            <a:schemeClr val="tx1">
                              <a:lumMod val="95000"/>
                              <a:lumOff val="5000"/>
                            </a:schemeClr>
                          </a:solidFill>
                          <a:latin typeface="Times New Roman" panose="02020603050405020304" pitchFamily="18" charset="0"/>
                          <a:cs typeface="Times New Roman" panose="02020603050405020304" pitchFamily="18" charset="0"/>
                        </a:rPr>
                        <a:t>0.4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noFill/>
                  </a:tcPr>
                </a:tc>
                <a:extLst>
                  <a:ext uri="{0D108BD9-81ED-4DB2-BD59-A6C34878D82A}">
                    <a16:rowId xmlns:a16="http://schemas.microsoft.com/office/drawing/2014/main" val="3269404409"/>
                  </a:ext>
                </a:extLst>
              </a:tr>
              <a:tr h="603655">
                <a:tc>
                  <a:txBody>
                    <a:bodyPr/>
                    <a:lstStyle/>
                    <a:p>
                      <a:pPr algn="ctr"/>
                      <a:r>
                        <a:rPr lang="en-US" dirty="0">
                          <a:solidFill>
                            <a:schemeClr val="tx1">
                              <a:lumMod val="95000"/>
                              <a:lumOff val="5000"/>
                            </a:schemeClr>
                          </a:solidFill>
                          <a:latin typeface="Times New Roman" panose="02020603050405020304" pitchFamily="18" charset="0"/>
                          <a:cs typeface="Times New Roman" panose="02020603050405020304" pitchFamily="18" charset="0"/>
                        </a:rPr>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noFill/>
                  </a:tcPr>
                </a:tc>
                <a:tc>
                  <a:txBody>
                    <a:bodyPr/>
                    <a:lstStyle/>
                    <a:p>
                      <a:pPr algn="ctr"/>
                      <a:r>
                        <a:rPr lang="en-US" dirty="0">
                          <a:solidFill>
                            <a:schemeClr val="tx1">
                              <a:lumMod val="95000"/>
                              <a:lumOff val="5000"/>
                            </a:schemeClr>
                          </a:solidFill>
                          <a:latin typeface="Times New Roman" panose="02020603050405020304" pitchFamily="18" charset="0"/>
                          <a:cs typeface="Times New Roman" panose="02020603050405020304" pitchFamily="18" charset="0"/>
                        </a:rPr>
                        <a:t>S</a:t>
                      </a:r>
                      <a:br>
                        <a:rPr lang="en-US" dirty="0">
                          <a:solidFill>
                            <a:schemeClr val="tx1">
                              <a:lumMod val="95000"/>
                              <a:lumOff val="5000"/>
                            </a:schemeClr>
                          </a:solidFill>
                          <a:latin typeface="Times New Roman" panose="02020603050405020304" pitchFamily="18" charset="0"/>
                          <a:cs typeface="Times New Roman" panose="02020603050405020304" pitchFamily="18" charset="0"/>
                        </a:rPr>
                      </a:br>
                      <a:r>
                        <a:rPr lang="en-US" dirty="0">
                          <a:solidFill>
                            <a:schemeClr val="tx1">
                              <a:lumMod val="95000"/>
                              <a:lumOff val="5000"/>
                            </a:schemeClr>
                          </a:solidFill>
                          <a:latin typeface="Times New Roman" panose="02020603050405020304" pitchFamily="18" charset="0"/>
                          <a:cs typeface="Times New Roman" panose="02020603050405020304" pitchFamily="18" charset="0"/>
                        </a:rPr>
                        <a:t>2.6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noFill/>
                  </a:tcPr>
                </a:tc>
                <a:tc>
                  <a:txBody>
                    <a:bodyPr/>
                    <a:lstStyle/>
                    <a:p>
                      <a:pPr algn="ctr"/>
                      <a:r>
                        <a:rPr lang="en-US" dirty="0">
                          <a:solidFill>
                            <a:schemeClr val="tx1">
                              <a:lumMod val="95000"/>
                              <a:lumOff val="5000"/>
                            </a:schemeClr>
                          </a:solidFill>
                          <a:latin typeface="Times New Roman" panose="02020603050405020304" pitchFamily="18" charset="0"/>
                          <a:cs typeface="Times New Roman" panose="02020603050405020304" pitchFamily="18" charset="0"/>
                        </a:rPr>
                        <a:t>O</a:t>
                      </a:r>
                      <a:br>
                        <a:rPr lang="en-US" dirty="0">
                          <a:solidFill>
                            <a:schemeClr val="tx1">
                              <a:lumMod val="95000"/>
                              <a:lumOff val="5000"/>
                            </a:schemeClr>
                          </a:solidFill>
                          <a:latin typeface="Times New Roman" panose="02020603050405020304" pitchFamily="18" charset="0"/>
                          <a:cs typeface="Times New Roman" panose="02020603050405020304" pitchFamily="18" charset="0"/>
                        </a:rPr>
                      </a:br>
                      <a:r>
                        <a:rPr lang="en-US" dirty="0">
                          <a:solidFill>
                            <a:schemeClr val="tx1">
                              <a:lumMod val="95000"/>
                              <a:lumOff val="5000"/>
                            </a:schemeClr>
                          </a:solidFill>
                          <a:latin typeface="Times New Roman" panose="02020603050405020304" pitchFamily="18" charset="0"/>
                          <a:cs typeface="Times New Roman" panose="02020603050405020304" pitchFamily="18" charset="0"/>
                        </a:rPr>
                        <a:t>3.4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noFill/>
                  </a:tcPr>
                </a:tc>
                <a:tc>
                  <a:txBody>
                    <a:bodyPr/>
                    <a:lstStyle/>
                    <a:p>
                      <a:pPr algn="ctr"/>
                      <a:r>
                        <a:rPr lang="en-US" dirty="0">
                          <a:solidFill>
                            <a:schemeClr val="tx1">
                              <a:lumMod val="95000"/>
                              <a:lumOff val="5000"/>
                            </a:schemeClr>
                          </a:solidFill>
                          <a:latin typeface="Times New Roman" panose="02020603050405020304" pitchFamily="18" charset="0"/>
                          <a:cs typeface="Times New Roman" panose="02020603050405020304" pitchFamily="18" charset="0"/>
                        </a:rPr>
                        <a:t>0.8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noFill/>
                  </a:tcPr>
                </a:tc>
                <a:extLst>
                  <a:ext uri="{0D108BD9-81ED-4DB2-BD59-A6C34878D82A}">
                    <a16:rowId xmlns:a16="http://schemas.microsoft.com/office/drawing/2014/main" val="4010382460"/>
                  </a:ext>
                </a:extLst>
              </a:tr>
            </a:tbl>
          </a:graphicData>
        </a:graphic>
      </p:graphicFrame>
    </p:spTree>
    <p:extLst>
      <p:ext uri="{BB962C8B-B14F-4D97-AF65-F5344CB8AC3E}">
        <p14:creationId xmlns:p14="http://schemas.microsoft.com/office/powerpoint/2010/main" val="20559267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427738E-E0D8-43C3-BE36-ED1106EA2DF9}"/>
              </a:ext>
            </a:extLst>
          </p:cNvPr>
          <p:cNvSpPr txBox="1"/>
          <p:nvPr/>
        </p:nvSpPr>
        <p:spPr>
          <a:xfrm>
            <a:off x="0" y="172278"/>
            <a:ext cx="12192000" cy="6370975"/>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38.  Table F shows us what ionic compounds are aqueous, or not aqueous (insoluble) in water.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This is a sort of word game question, because </a:t>
            </a:r>
            <a:r>
              <a:rPr lang="en-US" sz="2400" dirty="0">
                <a:solidFill>
                  <a:srgbClr val="FF0000"/>
                </a:solidFill>
                <a:latin typeface="Times New Roman" panose="02020603050405020304" pitchFamily="18" charset="0"/>
                <a:cs typeface="Times New Roman" panose="02020603050405020304" pitchFamily="18" charset="0"/>
              </a:rPr>
              <a:t>AgCl is INSOLUBLE</a:t>
            </a:r>
            <a:r>
              <a:rPr lang="en-US" sz="2400" dirty="0">
                <a:latin typeface="Times New Roman" panose="02020603050405020304" pitchFamily="18" charset="0"/>
                <a:cs typeface="Times New Roman" panose="02020603050405020304" pitchFamily="18" charset="0"/>
              </a:rPr>
              <a:t>, (look at table F now)</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it does not ionize or dissociate in water.  Fancy symbols aside, the “</a:t>
            </a:r>
            <a:r>
              <a:rPr lang="en-US" sz="2400" i="1" dirty="0">
                <a:latin typeface="Times New Roman" panose="02020603050405020304" pitchFamily="18" charset="0"/>
                <a:cs typeface="Times New Roman" panose="02020603050405020304" pitchFamily="18" charset="0"/>
              </a:rPr>
              <a:t>LOWEST</a:t>
            </a:r>
            <a:r>
              <a:rPr lang="en-US" sz="2400" dirty="0">
                <a:latin typeface="Times New Roman" panose="02020603050405020304" pitchFamily="18" charset="0"/>
                <a:cs typeface="Times New Roman" panose="02020603050405020304" pitchFamily="18" charset="0"/>
              </a:rPr>
              <a:t>” solubility is</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for our purposes NO SOLUBLITY.  Hate them for this tricky question too.</a:t>
            </a: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a:p>
            <a:pPr marL="457200" indent="-457200">
              <a:buAutoNum type="arabicPeriod" startAt="39"/>
            </a:pPr>
            <a:r>
              <a:rPr lang="en-US" sz="2400" dirty="0">
                <a:latin typeface="Times New Roman" panose="02020603050405020304" pitchFamily="18" charset="0"/>
                <a:cs typeface="Times New Roman" panose="02020603050405020304" pitchFamily="18" charset="0"/>
              </a:rPr>
              <a:t>Write the formula one more time.  Do the math.    </a:t>
            </a: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a:p>
            <a:pPr marL="457200" indent="-457200">
              <a:buAutoNum type="arabicPeriod" startAt="39"/>
            </a:pPr>
            <a:r>
              <a:rPr lang="en-US" sz="2400" dirty="0">
                <a:latin typeface="Times New Roman" panose="02020603050405020304" pitchFamily="18" charset="0"/>
                <a:cs typeface="Times New Roman" panose="02020603050405020304" pitchFamily="18" charset="0"/>
              </a:rPr>
              <a:t>You have 2 samples of water, same size, one is colder (10</a:t>
            </a:r>
            <a:r>
              <a:rPr lang="en-US" sz="2400" dirty="0">
                <a:latin typeface="Times New Roman" panose="02020603050405020304" pitchFamily="18" charset="0"/>
                <a:ea typeface="Verdana" panose="020B0604030504040204" pitchFamily="34"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C)  one is hotter (20</a:t>
            </a:r>
            <a:r>
              <a:rPr lang="en-US" sz="2400" dirty="0">
                <a:latin typeface="Times New Roman" panose="02020603050405020304" pitchFamily="18" charset="0"/>
                <a:ea typeface="Verdana" panose="020B0604030504040204" pitchFamily="34"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C)</a:t>
            </a: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r>
              <a:rPr lang="en-US" sz="2400" dirty="0">
                <a:solidFill>
                  <a:srgbClr val="FF0000"/>
                </a:solidFill>
                <a:latin typeface="Times New Roman" panose="02020603050405020304" pitchFamily="18" charset="0"/>
                <a:cs typeface="Times New Roman" panose="02020603050405020304" pitchFamily="18" charset="0"/>
              </a:rPr>
              <a:t>COMPARED TO SAMPLE 1, SAMPLE 2 CONTAINS… </a:t>
            </a:r>
            <a:r>
              <a:rPr lang="en-US" sz="2400" dirty="0">
                <a:latin typeface="Times New Roman" panose="02020603050405020304" pitchFamily="18" charset="0"/>
                <a:cs typeface="Times New Roman" panose="02020603050405020304" pitchFamily="18" charset="0"/>
              </a:rPr>
              <a:t>molecules with higher average kinetic energy, with higher average velocity, </a:t>
            </a:r>
            <a:r>
              <a:rPr lang="en-US" sz="2400" dirty="0">
                <a:solidFill>
                  <a:srgbClr val="FF0000"/>
                </a:solidFill>
                <a:latin typeface="Times New Roman" panose="02020603050405020304" pitchFamily="18" charset="0"/>
                <a:cs typeface="Times New Roman" panose="02020603050405020304" pitchFamily="18" charset="0"/>
              </a:rPr>
              <a:t>with MORE HEAT energy.  </a:t>
            </a:r>
          </a:p>
        </p:txBody>
      </p:sp>
      <p:sp>
        <p:nvSpPr>
          <p:cNvPr id="3" name="TextBox 2">
            <a:extLst>
              <a:ext uri="{FF2B5EF4-FFF2-40B4-BE49-F238E27FC236}">
                <a16:creationId xmlns:a16="http://schemas.microsoft.com/office/drawing/2014/main" id="{B7A3ABF0-7D8F-4A3A-82A4-2CFF69F2D37B}"/>
              </a:ext>
            </a:extLst>
          </p:cNvPr>
          <p:cNvSpPr txBox="1"/>
          <p:nvPr/>
        </p:nvSpPr>
        <p:spPr>
          <a:xfrm>
            <a:off x="1192696" y="3087757"/>
            <a:ext cx="9607826" cy="584775"/>
          </a:xfrm>
          <a:prstGeom prst="rect">
            <a:avLst/>
          </a:prstGeom>
          <a:noFill/>
        </p:spPr>
        <p:txBody>
          <a:bodyPr wrap="square" rtlCol="0">
            <a:spAutoFit/>
          </a:bodyPr>
          <a:lstStyle/>
          <a:p>
            <a:r>
              <a:rPr lang="en-US" sz="3200" dirty="0">
                <a:solidFill>
                  <a:srgbClr val="000099"/>
                </a:solidFill>
                <a:latin typeface="Bookman Old Style" panose="02050604050505020204" pitchFamily="18" charset="0"/>
              </a:rPr>
              <a:t>M =                           =                     =  1.00 M  </a:t>
            </a:r>
          </a:p>
        </p:txBody>
      </p:sp>
      <p:sp>
        <p:nvSpPr>
          <p:cNvPr id="4" name="TextBox 3">
            <a:extLst>
              <a:ext uri="{FF2B5EF4-FFF2-40B4-BE49-F238E27FC236}">
                <a16:creationId xmlns:a16="http://schemas.microsoft.com/office/drawing/2014/main" id="{1BAC1C5A-58D2-492B-B543-C40AA0501C25}"/>
              </a:ext>
            </a:extLst>
          </p:cNvPr>
          <p:cNvSpPr txBox="1"/>
          <p:nvPr/>
        </p:nvSpPr>
        <p:spPr>
          <a:xfrm>
            <a:off x="2186609" y="2955235"/>
            <a:ext cx="3591339" cy="954107"/>
          </a:xfrm>
          <a:prstGeom prst="rect">
            <a:avLst/>
          </a:prstGeom>
          <a:noFill/>
        </p:spPr>
        <p:txBody>
          <a:bodyPr wrap="square" rtlCol="0">
            <a:spAutoFit/>
          </a:bodyPr>
          <a:lstStyle/>
          <a:p>
            <a:r>
              <a:rPr lang="en-US" sz="2800" u="sng" dirty="0">
                <a:solidFill>
                  <a:srgbClr val="000099"/>
                </a:solidFill>
                <a:latin typeface="Bookman Old Style" panose="02050604050505020204" pitchFamily="18" charset="0"/>
              </a:rPr>
              <a:t># of moles solute</a:t>
            </a:r>
            <a:br>
              <a:rPr lang="en-US" sz="2800" dirty="0">
                <a:solidFill>
                  <a:srgbClr val="000099"/>
                </a:solidFill>
                <a:latin typeface="Bookman Old Style" panose="02050604050505020204" pitchFamily="18" charset="0"/>
              </a:rPr>
            </a:br>
            <a:r>
              <a:rPr lang="en-US" sz="2800" dirty="0">
                <a:solidFill>
                  <a:srgbClr val="000099"/>
                </a:solidFill>
                <a:latin typeface="Bookman Old Style" panose="02050604050505020204" pitchFamily="18" charset="0"/>
              </a:rPr>
              <a:t>Liters of solution</a:t>
            </a:r>
          </a:p>
        </p:txBody>
      </p:sp>
      <p:sp>
        <p:nvSpPr>
          <p:cNvPr id="5" name="TextBox 4">
            <a:extLst>
              <a:ext uri="{FF2B5EF4-FFF2-40B4-BE49-F238E27FC236}">
                <a16:creationId xmlns:a16="http://schemas.microsoft.com/office/drawing/2014/main" id="{4DCA93DC-EE93-481B-A0E9-3227672689B3}"/>
              </a:ext>
            </a:extLst>
          </p:cNvPr>
          <p:cNvSpPr txBox="1"/>
          <p:nvPr/>
        </p:nvSpPr>
        <p:spPr>
          <a:xfrm>
            <a:off x="6096000" y="2955235"/>
            <a:ext cx="3591339" cy="954107"/>
          </a:xfrm>
          <a:prstGeom prst="rect">
            <a:avLst/>
          </a:prstGeom>
          <a:noFill/>
        </p:spPr>
        <p:txBody>
          <a:bodyPr wrap="square" rtlCol="0">
            <a:spAutoFit/>
          </a:bodyPr>
          <a:lstStyle/>
          <a:p>
            <a:r>
              <a:rPr lang="en-US" sz="2800" u="sng" dirty="0">
                <a:solidFill>
                  <a:srgbClr val="000099"/>
                </a:solidFill>
                <a:latin typeface="Bookman Old Style" panose="02050604050505020204" pitchFamily="18" charset="0"/>
              </a:rPr>
              <a:t>0.500 moles</a:t>
            </a:r>
            <a:br>
              <a:rPr lang="en-US" sz="2800" dirty="0">
                <a:solidFill>
                  <a:srgbClr val="000099"/>
                </a:solidFill>
                <a:latin typeface="Bookman Old Style" panose="02050604050505020204" pitchFamily="18" charset="0"/>
              </a:rPr>
            </a:br>
            <a:r>
              <a:rPr lang="en-US" sz="2800" dirty="0">
                <a:solidFill>
                  <a:srgbClr val="000099"/>
                </a:solidFill>
                <a:latin typeface="Bookman Old Style" panose="02050604050505020204" pitchFamily="18" charset="0"/>
              </a:rPr>
              <a:t>0.500 Liters</a:t>
            </a:r>
          </a:p>
        </p:txBody>
      </p:sp>
    </p:spTree>
    <p:extLst>
      <p:ext uri="{BB962C8B-B14F-4D97-AF65-F5344CB8AC3E}">
        <p14:creationId xmlns:p14="http://schemas.microsoft.com/office/powerpoint/2010/main" val="23059240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89072D0-3F8D-466C-92EC-D087B1F465D7}"/>
              </a:ext>
            </a:extLst>
          </p:cNvPr>
          <p:cNvSpPr txBox="1"/>
          <p:nvPr/>
        </p:nvSpPr>
        <p:spPr>
          <a:xfrm>
            <a:off x="3975652" y="251791"/>
            <a:ext cx="7783575" cy="830997"/>
          </a:xfrm>
          <a:prstGeom prst="rect">
            <a:avLst/>
          </a:prstGeom>
          <a:noFill/>
        </p:spPr>
        <p:txBody>
          <a:bodyPr wrap="square" rtlCol="0">
            <a:spAutoFit/>
          </a:bodyPr>
          <a:lstStyle/>
          <a:p>
            <a:r>
              <a:rPr lang="en-US" sz="2400" dirty="0">
                <a:solidFill>
                  <a:srgbClr val="FF0000"/>
                </a:solidFill>
                <a:latin typeface="Times New Roman" panose="02020603050405020304" pitchFamily="18" charset="0"/>
                <a:cs typeface="Times New Roman" panose="02020603050405020304" pitchFamily="18" charset="0"/>
              </a:rPr>
              <a:t>41.  We love particle diagrams!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a:t>
            </a:r>
            <a:r>
              <a:rPr lang="en-US" sz="2400" dirty="0">
                <a:solidFill>
                  <a:srgbClr val="FF0000"/>
                </a:solidFill>
                <a:latin typeface="Times New Roman" panose="02020603050405020304" pitchFamily="18" charset="0"/>
                <a:cs typeface="Times New Roman" panose="02020603050405020304" pitchFamily="18" charset="0"/>
              </a:rPr>
              <a:t>Looking here for CHEMICAL CHANGE.    </a:t>
            </a:r>
          </a:p>
        </p:txBody>
      </p:sp>
      <p:pic>
        <p:nvPicPr>
          <p:cNvPr id="4" name="Picture 3">
            <a:extLst>
              <a:ext uri="{FF2B5EF4-FFF2-40B4-BE49-F238E27FC236}">
                <a16:creationId xmlns:a16="http://schemas.microsoft.com/office/drawing/2014/main" id="{EEFDCAE3-F0D5-4561-BD31-D3C95E08FF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24413"/>
            <a:ext cx="3772320" cy="6030982"/>
          </a:xfrm>
          <a:prstGeom prst="rect">
            <a:avLst/>
          </a:prstGeom>
        </p:spPr>
      </p:pic>
      <p:sp>
        <p:nvSpPr>
          <p:cNvPr id="5" name="TextBox 4">
            <a:extLst>
              <a:ext uri="{FF2B5EF4-FFF2-40B4-BE49-F238E27FC236}">
                <a16:creationId xmlns:a16="http://schemas.microsoft.com/office/drawing/2014/main" id="{A07144AA-6CF2-4A29-A98D-D692D0307CAF}"/>
              </a:ext>
            </a:extLst>
          </p:cNvPr>
          <p:cNvSpPr txBox="1"/>
          <p:nvPr/>
        </p:nvSpPr>
        <p:spPr>
          <a:xfrm>
            <a:off x="3458817" y="1777452"/>
            <a:ext cx="8300410" cy="4708981"/>
          </a:xfrm>
          <a:prstGeom prst="rect">
            <a:avLst/>
          </a:prstGeom>
          <a:noFill/>
        </p:spPr>
        <p:txBody>
          <a:bodyPr wrap="square" rtlCol="0">
            <a:spAutoFit/>
          </a:bodyPr>
          <a:lstStyle/>
          <a:p>
            <a:r>
              <a:rPr lang="en-US" sz="2000" dirty="0">
                <a:latin typeface="Times New Roman" panose="02020603050405020304" pitchFamily="18" charset="0"/>
                <a:cs typeface="Times New Roman" panose="02020603050405020304" pitchFamily="18" charset="0"/>
              </a:rPr>
              <a:t>Choice 1 shows gas turning into a solid, which is deposition  </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               (opposite of sublimation.</a:t>
            </a:r>
            <a:br>
              <a:rPr lang="en-US" sz="2000" dirty="0">
                <a:latin typeface="Times New Roman" panose="02020603050405020304" pitchFamily="18" charset="0"/>
                <a:cs typeface="Times New Roman" panose="02020603050405020304" pitchFamily="18" charset="0"/>
              </a:rPr>
            </a:br>
            <a:br>
              <a:rPr lang="en-US" sz="2000" dirty="0">
                <a:latin typeface="Times New Roman" panose="02020603050405020304" pitchFamily="18" charset="0"/>
                <a:cs typeface="Times New Roman" panose="02020603050405020304" pitchFamily="18" charset="0"/>
              </a:rPr>
            </a:b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Choice 2 shows solid → gas, which is sublimation.</a:t>
            </a:r>
            <a:br>
              <a:rPr lang="en-US" sz="2000" dirty="0">
                <a:latin typeface="Times New Roman" panose="02020603050405020304" pitchFamily="18" charset="0"/>
                <a:cs typeface="Times New Roman" panose="02020603050405020304" pitchFamily="18" charset="0"/>
              </a:rPr>
            </a:br>
            <a:br>
              <a:rPr lang="en-US" sz="2000" dirty="0">
                <a:latin typeface="Times New Roman" panose="02020603050405020304" pitchFamily="18" charset="0"/>
                <a:cs typeface="Times New Roman" panose="02020603050405020304" pitchFamily="18" charset="0"/>
              </a:rPr>
            </a:br>
            <a:br>
              <a:rPr lang="en-US" sz="2000" dirty="0">
                <a:latin typeface="Times New Roman" panose="02020603050405020304" pitchFamily="18" charset="0"/>
                <a:cs typeface="Times New Roman" panose="02020603050405020304" pitchFamily="18" charset="0"/>
              </a:rPr>
            </a:b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Choice 3 shows nothing.  You have 3 gas molecules at left, and the same</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                three bas molecules at right.  These could be CO</a:t>
            </a:r>
            <a:r>
              <a:rPr lang="en-US" sz="2000" baseline="-25000" dirty="0">
                <a:latin typeface="Times New Roman" panose="02020603050405020304" pitchFamily="18" charset="0"/>
                <a:cs typeface="Times New Roman" panose="02020603050405020304" pitchFamily="18" charset="0"/>
              </a:rPr>
              <a:t>(G)</a:t>
            </a:r>
            <a:r>
              <a:rPr lang="en-US" sz="2000" dirty="0">
                <a:latin typeface="Times New Roman" panose="02020603050405020304" pitchFamily="18" charset="0"/>
                <a:cs typeface="Times New Roman" panose="02020603050405020304" pitchFamily="18" charset="0"/>
              </a:rPr>
              <a:t> or HCl</a:t>
            </a:r>
            <a:r>
              <a:rPr lang="en-US" sz="2000" baseline="-25000" dirty="0">
                <a:latin typeface="Times New Roman" panose="02020603050405020304" pitchFamily="18" charset="0"/>
                <a:cs typeface="Times New Roman" panose="02020603050405020304" pitchFamily="18" charset="0"/>
              </a:rPr>
              <a:t> (G)</a:t>
            </a:r>
            <a:br>
              <a:rPr lang="en-US" sz="2000" baseline="-25000" dirty="0">
                <a:latin typeface="Times New Roman" panose="02020603050405020304" pitchFamily="18" charset="0"/>
                <a:cs typeface="Times New Roman" panose="02020603050405020304" pitchFamily="18" charset="0"/>
              </a:rPr>
            </a:br>
            <a:br>
              <a:rPr lang="en-US" sz="2000" dirty="0">
                <a:latin typeface="Times New Roman" panose="02020603050405020304" pitchFamily="18" charset="0"/>
                <a:cs typeface="Times New Roman" panose="02020603050405020304" pitchFamily="18" charset="0"/>
              </a:rPr>
            </a:br>
            <a:br>
              <a:rPr lang="en-US" sz="2000" dirty="0">
                <a:latin typeface="Times New Roman" panose="02020603050405020304" pitchFamily="18" charset="0"/>
                <a:cs typeface="Times New Roman" panose="02020603050405020304" pitchFamily="18" charset="0"/>
              </a:rPr>
            </a:br>
            <a:r>
              <a:rPr lang="en-US" sz="2000" dirty="0">
                <a:solidFill>
                  <a:srgbClr val="FF0000"/>
                </a:solidFill>
                <a:latin typeface="Times New Roman" panose="02020603050405020304" pitchFamily="18" charset="0"/>
                <a:cs typeface="Times New Roman" panose="02020603050405020304" pitchFamily="18" charset="0"/>
              </a:rPr>
              <a:t>Choice 4 shows 2 molecules becoming two different diatomic molecules. </a:t>
            </a:r>
            <a:br>
              <a:rPr lang="en-US" sz="2000" dirty="0">
                <a:solidFill>
                  <a:srgbClr val="FF0000"/>
                </a:solidFill>
                <a:latin typeface="Times New Roman" panose="02020603050405020304" pitchFamily="18" charset="0"/>
                <a:cs typeface="Times New Roman" panose="02020603050405020304" pitchFamily="18" charset="0"/>
              </a:rPr>
            </a:br>
            <a:r>
              <a:rPr lang="en-US" sz="2000" dirty="0">
                <a:solidFill>
                  <a:srgbClr val="FF0000"/>
                </a:solidFill>
                <a:latin typeface="Times New Roman" panose="02020603050405020304" pitchFamily="18" charset="0"/>
                <a:cs typeface="Times New Roman" panose="02020603050405020304" pitchFamily="18" charset="0"/>
              </a:rPr>
              <a:t>               This is most likely 2 water molecules becoming 2 hydrogen</a:t>
            </a:r>
            <a:br>
              <a:rPr lang="en-US" sz="2000" dirty="0">
                <a:solidFill>
                  <a:srgbClr val="FF0000"/>
                </a:solidFill>
                <a:latin typeface="Times New Roman" panose="02020603050405020304" pitchFamily="18" charset="0"/>
                <a:cs typeface="Times New Roman" panose="02020603050405020304" pitchFamily="18" charset="0"/>
              </a:rPr>
            </a:br>
            <a:r>
              <a:rPr lang="en-US" sz="2000" dirty="0">
                <a:solidFill>
                  <a:srgbClr val="FF0000"/>
                </a:solidFill>
                <a:latin typeface="Times New Roman" panose="02020603050405020304" pitchFamily="18" charset="0"/>
                <a:cs typeface="Times New Roman" panose="02020603050405020304" pitchFamily="18" charset="0"/>
              </a:rPr>
              <a:t>               molecules (black dots = H) and one oxygen molecule (white dots = O)</a:t>
            </a:r>
          </a:p>
        </p:txBody>
      </p:sp>
    </p:spTree>
    <p:extLst>
      <p:ext uri="{BB962C8B-B14F-4D97-AF65-F5344CB8AC3E}">
        <p14:creationId xmlns:p14="http://schemas.microsoft.com/office/powerpoint/2010/main" val="32313290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39BB875-2186-4EC4-B83A-2C33308FB733}"/>
              </a:ext>
            </a:extLst>
          </p:cNvPr>
          <p:cNvSpPr txBox="1"/>
          <p:nvPr/>
        </p:nvSpPr>
        <p:spPr>
          <a:xfrm>
            <a:off x="0" y="145774"/>
            <a:ext cx="12192000" cy="5447645"/>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42.  Look at table H, but first look at table K (acids)   Find that formula, which is CH</a:t>
            </a:r>
            <a:r>
              <a:rPr lang="en-US" sz="2400" baseline="-25000" dirty="0">
                <a:latin typeface="Times New Roman" panose="02020603050405020304" pitchFamily="18" charset="0"/>
                <a:cs typeface="Times New Roman" panose="02020603050405020304" pitchFamily="18" charset="0"/>
              </a:rPr>
              <a:t>3</a:t>
            </a:r>
            <a:r>
              <a:rPr lang="en-US" sz="2400" dirty="0">
                <a:latin typeface="Times New Roman" panose="02020603050405020304" pitchFamily="18" charset="0"/>
                <a:cs typeface="Times New Roman" panose="02020603050405020304" pitchFamily="18" charset="0"/>
              </a:rPr>
              <a:t>COOH,</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which is the organic formula for acetic acid.  You might call it ethanoic acid too.  </a:t>
            </a: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        Find 90C, and you will see clearly it has to be 40 kPa.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Another tricky thing with this table is…</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Temperature boxes = 5</a:t>
            </a:r>
            <a:r>
              <a:rPr lang="en-US" sz="2400" dirty="0">
                <a:latin typeface="Times New Roman" panose="02020603050405020304" pitchFamily="18" charset="0"/>
                <a:ea typeface="Verdana" panose="020B0604030504040204" pitchFamily="34"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C per box.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kPa boxes go up by 10 kPa each box.  Make sure you find the RIGHT point on the graph.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Go look at this now, really.  Don’t be lazy.  </a:t>
            </a: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a:p>
            <a:r>
              <a:rPr lang="en-US" sz="2800" dirty="0">
                <a:solidFill>
                  <a:srgbClr val="FF0000"/>
                </a:solidFill>
                <a:latin typeface="Times New Roman" panose="02020603050405020304" pitchFamily="18" charset="0"/>
                <a:cs typeface="Times New Roman" panose="02020603050405020304" pitchFamily="18" charset="0"/>
              </a:rPr>
              <a:t>43.  Orderly particles mean SOLID.  Liquids have mobile particles (that are a little</a:t>
            </a:r>
            <a:br>
              <a:rPr lang="en-US" sz="2800" dirty="0">
                <a:solidFill>
                  <a:srgbClr val="FF0000"/>
                </a:solidFill>
                <a:latin typeface="Times New Roman" panose="02020603050405020304" pitchFamily="18" charset="0"/>
                <a:cs typeface="Times New Roman" panose="02020603050405020304" pitchFamily="18" charset="0"/>
              </a:rPr>
            </a:br>
            <a:r>
              <a:rPr lang="en-US" sz="2800" dirty="0">
                <a:solidFill>
                  <a:srgbClr val="FF0000"/>
                </a:solidFill>
                <a:latin typeface="Times New Roman" panose="02020603050405020304" pitchFamily="18" charset="0"/>
                <a:cs typeface="Times New Roman" panose="02020603050405020304" pitchFamily="18" charset="0"/>
              </a:rPr>
              <a:t>       bit sticky but not stuck).  Gases are just wild particles, random straight line</a:t>
            </a:r>
            <a:br>
              <a:rPr lang="en-US" sz="2800" dirty="0">
                <a:solidFill>
                  <a:srgbClr val="FF0000"/>
                </a:solidFill>
                <a:latin typeface="Times New Roman" panose="02020603050405020304" pitchFamily="18" charset="0"/>
                <a:cs typeface="Times New Roman" panose="02020603050405020304" pitchFamily="18" charset="0"/>
              </a:rPr>
            </a:br>
            <a:r>
              <a:rPr lang="en-US" sz="2800" dirty="0">
                <a:solidFill>
                  <a:srgbClr val="FF0000"/>
                </a:solidFill>
                <a:latin typeface="Times New Roman" panose="02020603050405020304" pitchFamily="18" charset="0"/>
                <a:cs typeface="Times New Roman" panose="02020603050405020304" pitchFamily="18" charset="0"/>
              </a:rPr>
              <a:t>       motion, far apart, constantly moving, probably in Brooklyn by now!  </a:t>
            </a:r>
          </a:p>
        </p:txBody>
      </p:sp>
    </p:spTree>
    <p:extLst>
      <p:ext uri="{BB962C8B-B14F-4D97-AF65-F5344CB8AC3E}">
        <p14:creationId xmlns:p14="http://schemas.microsoft.com/office/powerpoint/2010/main" val="13812304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4D40D0-F933-4520-827A-10E0169CDC8D}"/>
              </a:ext>
            </a:extLst>
          </p:cNvPr>
          <p:cNvSpPr txBox="1"/>
          <p:nvPr/>
        </p:nvSpPr>
        <p:spPr>
          <a:xfrm>
            <a:off x="0" y="2"/>
            <a:ext cx="12192000" cy="3647152"/>
          </a:xfrm>
          <a:prstGeom prst="rect">
            <a:avLst/>
          </a:prstGeom>
          <a:noFill/>
        </p:spPr>
        <p:txBody>
          <a:bodyPr wrap="square" rtlCol="0">
            <a:spAutoFit/>
          </a:bodyPr>
          <a:lstStyle/>
          <a:p>
            <a:r>
              <a:rPr lang="en-US" sz="2400" dirty="0">
                <a:solidFill>
                  <a:srgbClr val="FF0000"/>
                </a:solidFill>
                <a:latin typeface="Times New Roman" panose="02020603050405020304" pitchFamily="18" charset="0"/>
                <a:cs typeface="Times New Roman" panose="02020603050405020304" pitchFamily="18" charset="0"/>
              </a:rPr>
              <a:t>44.  The giveaway is the 101.3 kPa and 298 K.  What is the title to table I?  (look now!)</a:t>
            </a:r>
          </a:p>
          <a:p>
            <a:br>
              <a:rPr lang="en-US" sz="2400" dirty="0">
                <a:solidFill>
                  <a:srgbClr val="FF0000"/>
                </a:solidFill>
                <a:latin typeface="Times New Roman" panose="02020603050405020304" pitchFamily="18" charset="0"/>
                <a:cs typeface="Times New Roman" panose="02020603050405020304" pitchFamily="18" charset="0"/>
              </a:rPr>
            </a:br>
            <a:r>
              <a:rPr lang="en-US" sz="2400" dirty="0">
                <a:solidFill>
                  <a:srgbClr val="FF0000"/>
                </a:solidFill>
                <a:latin typeface="Times New Roman" panose="02020603050405020304" pitchFamily="18" charset="0"/>
                <a:cs typeface="Times New Roman" panose="02020603050405020304" pitchFamily="18" charset="0"/>
              </a:rPr>
              <a:t>         Find the reaction with C</a:t>
            </a:r>
            <a:r>
              <a:rPr lang="en-US" sz="2400" baseline="-25000" dirty="0">
                <a:solidFill>
                  <a:srgbClr val="FF0000"/>
                </a:solidFill>
                <a:latin typeface="Times New Roman" panose="02020603050405020304" pitchFamily="18" charset="0"/>
                <a:cs typeface="Times New Roman" panose="02020603050405020304" pitchFamily="18" charset="0"/>
              </a:rPr>
              <a:t>3</a:t>
            </a:r>
            <a:r>
              <a:rPr lang="en-US" sz="2400" dirty="0">
                <a:solidFill>
                  <a:srgbClr val="FF0000"/>
                </a:solidFill>
                <a:latin typeface="Times New Roman" panose="02020603050405020304" pitchFamily="18" charset="0"/>
                <a:cs typeface="Times New Roman" panose="02020603050405020304" pitchFamily="18" charset="0"/>
              </a:rPr>
              <a:t>H</a:t>
            </a:r>
            <a:r>
              <a:rPr lang="en-US" sz="2400" baseline="-25000" dirty="0">
                <a:solidFill>
                  <a:srgbClr val="FF0000"/>
                </a:solidFill>
                <a:latin typeface="Times New Roman" panose="02020603050405020304" pitchFamily="18" charset="0"/>
                <a:cs typeface="Times New Roman" panose="02020603050405020304" pitchFamily="18" charset="0"/>
              </a:rPr>
              <a:t>6(G)</a:t>
            </a:r>
            <a:r>
              <a:rPr lang="en-US" sz="2400" dirty="0">
                <a:solidFill>
                  <a:srgbClr val="FF0000"/>
                </a:solidFill>
                <a:latin typeface="Times New Roman" panose="02020603050405020304" pitchFamily="18" charset="0"/>
                <a:cs typeface="Times New Roman" panose="02020603050405020304" pitchFamily="18" charset="0"/>
              </a:rPr>
              <a:t> as the product, and find the ∆H :  it’s -84.0 kJ/mole</a:t>
            </a:r>
            <a:br>
              <a:rPr lang="en-US" sz="2400" dirty="0">
                <a:solidFill>
                  <a:srgbClr val="FF0000"/>
                </a:solidFill>
                <a:latin typeface="Times New Roman" panose="02020603050405020304" pitchFamily="18" charset="0"/>
                <a:cs typeface="Times New Roman" panose="02020603050405020304" pitchFamily="18" charset="0"/>
              </a:rPr>
            </a:br>
            <a:br>
              <a:rPr lang="en-US" sz="2400" dirty="0">
                <a:solidFill>
                  <a:srgbClr val="FF0000"/>
                </a:solidFill>
                <a:latin typeface="Times New Roman" panose="02020603050405020304" pitchFamily="18" charset="0"/>
                <a:cs typeface="Times New Roman" panose="02020603050405020304" pitchFamily="18" charset="0"/>
              </a:rPr>
            </a:br>
            <a:r>
              <a:rPr lang="en-US" sz="2400" dirty="0">
                <a:solidFill>
                  <a:srgbClr val="FF0000"/>
                </a:solidFill>
                <a:latin typeface="Times New Roman" panose="02020603050405020304" pitchFamily="18" charset="0"/>
                <a:cs typeface="Times New Roman" panose="02020603050405020304" pitchFamily="18" charset="0"/>
              </a:rPr>
              <a:t>         Ding ding:  that reaction produces ONE mole of propene.  This question says 2 MOLES.  </a:t>
            </a:r>
            <a:br>
              <a:rPr lang="en-US" sz="2400" dirty="0">
                <a:solidFill>
                  <a:srgbClr val="FF0000"/>
                </a:solidFill>
                <a:latin typeface="Times New Roman" panose="02020603050405020304" pitchFamily="18" charset="0"/>
                <a:cs typeface="Times New Roman" panose="02020603050405020304" pitchFamily="18" charset="0"/>
              </a:rPr>
            </a:br>
            <a:r>
              <a:rPr lang="en-US" sz="2400" dirty="0">
                <a:solidFill>
                  <a:srgbClr val="FF0000"/>
                </a:solidFill>
                <a:latin typeface="Times New Roman" panose="02020603050405020304" pitchFamily="18" charset="0"/>
                <a:cs typeface="Times New Roman" panose="02020603050405020304" pitchFamily="18" charset="0"/>
              </a:rPr>
              <a:t>         84.0 x 2 = 168.0 kJ  (they just said the heck with SF, it’s okay to hate them again!)  </a:t>
            </a:r>
            <a:br>
              <a:rPr lang="en-US" sz="2400" dirty="0">
                <a:solidFill>
                  <a:srgbClr val="FF0000"/>
                </a:solidFill>
                <a:latin typeface="Times New Roman" panose="02020603050405020304" pitchFamily="18" charset="0"/>
                <a:cs typeface="Times New Roman" panose="02020603050405020304" pitchFamily="18" charset="0"/>
              </a:rPr>
            </a:br>
            <a:r>
              <a:rPr lang="en-US" sz="1000" dirty="0">
                <a:solidFill>
                  <a:srgbClr val="FF0000"/>
                </a:solidFill>
                <a:latin typeface="Times New Roman" panose="02020603050405020304" pitchFamily="18" charset="0"/>
                <a:cs typeface="Times New Roman" panose="02020603050405020304" pitchFamily="18" charset="0"/>
              </a:rPr>
              <a:t> </a:t>
            </a:r>
            <a:br>
              <a:rPr lang="en-US" sz="2400" dirty="0">
                <a:latin typeface="Times New Roman" panose="02020603050405020304" pitchFamily="18" charset="0"/>
                <a:cs typeface="Times New Roman" panose="02020603050405020304" pitchFamily="18" charset="0"/>
              </a:rPr>
            </a:br>
            <a:r>
              <a:rPr lang="en-US" sz="500"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45.  Isomers have the same chemical formula but are build different, they have a different</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structural shape.  They also have different properties, they are NOT the same.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Make a chart, don’t be lazy.   COUNT THE ATOMS IN BLUE now.  </a:t>
            </a:r>
          </a:p>
        </p:txBody>
      </p:sp>
      <p:graphicFrame>
        <p:nvGraphicFramePr>
          <p:cNvPr id="3" name="Table 2">
            <a:extLst>
              <a:ext uri="{FF2B5EF4-FFF2-40B4-BE49-F238E27FC236}">
                <a16:creationId xmlns:a16="http://schemas.microsoft.com/office/drawing/2014/main" id="{C10114CA-F4D8-45B0-A5F1-884E76CDB0A9}"/>
              </a:ext>
            </a:extLst>
          </p:cNvPr>
          <p:cNvGraphicFramePr>
            <a:graphicFrameLocks noGrp="1"/>
          </p:cNvGraphicFramePr>
          <p:nvPr>
            <p:extLst>
              <p:ext uri="{D42A27DB-BD31-4B8C-83A1-F6EECF244321}">
                <p14:modId xmlns:p14="http://schemas.microsoft.com/office/powerpoint/2010/main" val="2593767456"/>
              </p:ext>
            </p:extLst>
          </p:nvPr>
        </p:nvGraphicFramePr>
        <p:xfrm>
          <a:off x="136939" y="3647154"/>
          <a:ext cx="11591236" cy="2961690"/>
        </p:xfrm>
        <a:graphic>
          <a:graphicData uri="http://schemas.openxmlformats.org/drawingml/2006/table">
            <a:tbl>
              <a:tblPr firstRow="1" bandRow="1">
                <a:tableStyleId>{5C22544A-7EE6-4342-B048-85BDC9FD1C3A}</a:tableStyleId>
              </a:tblPr>
              <a:tblGrid>
                <a:gridCol w="565426">
                  <a:extLst>
                    <a:ext uri="{9D8B030D-6E8A-4147-A177-3AD203B41FA5}">
                      <a16:colId xmlns:a16="http://schemas.microsoft.com/office/drawing/2014/main" val="3729433118"/>
                    </a:ext>
                  </a:extLst>
                </a:gridCol>
                <a:gridCol w="4081670">
                  <a:extLst>
                    <a:ext uri="{9D8B030D-6E8A-4147-A177-3AD203B41FA5}">
                      <a16:colId xmlns:a16="http://schemas.microsoft.com/office/drawing/2014/main" val="3990177205"/>
                    </a:ext>
                  </a:extLst>
                </a:gridCol>
                <a:gridCol w="4046331">
                  <a:extLst>
                    <a:ext uri="{9D8B030D-6E8A-4147-A177-3AD203B41FA5}">
                      <a16:colId xmlns:a16="http://schemas.microsoft.com/office/drawing/2014/main" val="2693138288"/>
                    </a:ext>
                  </a:extLst>
                </a:gridCol>
                <a:gridCol w="2897809">
                  <a:extLst>
                    <a:ext uri="{9D8B030D-6E8A-4147-A177-3AD203B41FA5}">
                      <a16:colId xmlns:a16="http://schemas.microsoft.com/office/drawing/2014/main" val="1405875045"/>
                    </a:ext>
                  </a:extLst>
                </a:gridCol>
              </a:tblGrid>
              <a:tr h="520725">
                <a:tc>
                  <a:txBody>
                    <a:bodyPr/>
                    <a:lstStyle/>
                    <a:p>
                      <a:endParaRPr lang="en-US" b="0" dirty="0">
                        <a:solidFill>
                          <a:schemeClr val="tx1">
                            <a:lumMod val="95000"/>
                            <a:lumOff val="5000"/>
                          </a:schemeClr>
                        </a:solidFill>
                        <a:latin typeface="Bookman Old Style" panose="020506040505050202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b="0" dirty="0">
                          <a:solidFill>
                            <a:schemeClr val="tx1">
                              <a:lumMod val="95000"/>
                              <a:lumOff val="5000"/>
                            </a:schemeClr>
                          </a:solidFill>
                          <a:latin typeface="Bookman Old Style" panose="02050604050505020204" pitchFamily="18" charset="0"/>
                        </a:rPr>
                        <a:t>Choices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b="0" dirty="0">
                          <a:solidFill>
                            <a:schemeClr val="tx1">
                              <a:lumMod val="95000"/>
                              <a:lumOff val="5000"/>
                            </a:schemeClr>
                          </a:solidFill>
                          <a:latin typeface="Bookman Old Style" panose="02050604050505020204" pitchFamily="18" charset="0"/>
                        </a:rPr>
                        <a:t>Problems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b="0" dirty="0">
                        <a:solidFill>
                          <a:schemeClr val="tx1">
                            <a:lumMod val="95000"/>
                            <a:lumOff val="5000"/>
                          </a:schemeClr>
                        </a:solidFill>
                        <a:latin typeface="Bookman Old Style" panose="020506040505050202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20561197"/>
                  </a:ext>
                </a:extLst>
              </a:tr>
              <a:tr h="520725">
                <a:tc>
                  <a:txBody>
                    <a:bodyPr/>
                    <a:lstStyle/>
                    <a:p>
                      <a:pPr algn="ctr"/>
                      <a:r>
                        <a:rPr lang="en-US" b="0" dirty="0">
                          <a:solidFill>
                            <a:schemeClr val="tx1">
                              <a:lumMod val="95000"/>
                              <a:lumOff val="5000"/>
                            </a:schemeClr>
                          </a:solidFill>
                          <a:latin typeface="Bookman Old Style" panose="02050604050505020204" pitchFamily="18" charset="0"/>
                        </a:rPr>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b="0" dirty="0">
                          <a:solidFill>
                            <a:schemeClr val="tx1">
                              <a:lumMod val="95000"/>
                              <a:lumOff val="5000"/>
                            </a:schemeClr>
                          </a:solidFill>
                          <a:latin typeface="Bookman Old Style" panose="02050604050505020204" pitchFamily="18" charset="0"/>
                        </a:rPr>
                        <a:t>methanol &amp; methanol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b="0" dirty="0">
                          <a:solidFill>
                            <a:schemeClr val="tx1">
                              <a:lumMod val="95000"/>
                              <a:lumOff val="5000"/>
                            </a:schemeClr>
                          </a:solidFill>
                          <a:latin typeface="Bookman Old Style" panose="02050604050505020204" pitchFamily="18" charset="0"/>
                        </a:rPr>
                        <a:t>CH</a:t>
                      </a:r>
                      <a:r>
                        <a:rPr lang="en-US" b="0" baseline="-25000" dirty="0">
                          <a:solidFill>
                            <a:schemeClr val="tx1">
                              <a:lumMod val="95000"/>
                              <a:lumOff val="5000"/>
                            </a:schemeClr>
                          </a:solidFill>
                          <a:latin typeface="Bookman Old Style" panose="02050604050505020204" pitchFamily="18" charset="0"/>
                        </a:rPr>
                        <a:t>3</a:t>
                      </a:r>
                      <a:r>
                        <a:rPr lang="en-US" b="0" dirty="0">
                          <a:solidFill>
                            <a:schemeClr val="tx1">
                              <a:lumMod val="95000"/>
                              <a:lumOff val="5000"/>
                            </a:schemeClr>
                          </a:solidFill>
                          <a:latin typeface="Bookman Old Style" panose="02050604050505020204" pitchFamily="18" charset="0"/>
                        </a:rPr>
                        <a:t>OH vs.  CH</a:t>
                      </a:r>
                      <a:r>
                        <a:rPr lang="en-US" b="0" baseline="-25000" dirty="0">
                          <a:solidFill>
                            <a:schemeClr val="tx1">
                              <a:lumMod val="95000"/>
                              <a:lumOff val="5000"/>
                            </a:schemeClr>
                          </a:solidFill>
                          <a:latin typeface="Bookman Old Style" panose="02050604050505020204" pitchFamily="18" charset="0"/>
                        </a:rPr>
                        <a:t>2</a:t>
                      </a:r>
                      <a:r>
                        <a:rPr lang="en-US" b="0" dirty="0">
                          <a:solidFill>
                            <a:schemeClr val="tx1">
                              <a:lumMod val="95000"/>
                              <a:lumOff val="5000"/>
                            </a:schemeClr>
                          </a:solidFill>
                          <a:latin typeface="Bookman Old Style" panose="02050604050505020204" pitchFamily="18" charset="0"/>
                        </a:rPr>
                        <a:t>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b="0" dirty="0">
                          <a:solidFill>
                            <a:schemeClr val="tx1">
                              <a:lumMod val="95000"/>
                              <a:lumOff val="5000"/>
                            </a:schemeClr>
                          </a:solidFill>
                          <a:latin typeface="Bookman Old Style" panose="02050604050505020204" pitchFamily="18" charset="0"/>
                        </a:rPr>
                        <a:t>X different formulas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15486717"/>
                  </a:ext>
                </a:extLst>
              </a:tr>
              <a:tr h="520725">
                <a:tc>
                  <a:txBody>
                    <a:bodyPr/>
                    <a:lstStyle/>
                    <a:p>
                      <a:pPr algn="ctr"/>
                      <a:r>
                        <a:rPr lang="en-US" b="0" dirty="0">
                          <a:solidFill>
                            <a:schemeClr val="tx1">
                              <a:lumMod val="95000"/>
                              <a:lumOff val="5000"/>
                            </a:schemeClr>
                          </a:solidFill>
                          <a:latin typeface="Bookman Old Style" panose="02050604050505020204" pitchFamily="18" charset="0"/>
                        </a:rPr>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b="0" dirty="0">
                          <a:solidFill>
                            <a:schemeClr val="tx1">
                              <a:lumMod val="95000"/>
                              <a:lumOff val="5000"/>
                            </a:schemeClr>
                          </a:solidFill>
                          <a:latin typeface="Bookman Old Style" panose="02050604050505020204" pitchFamily="18" charset="0"/>
                        </a:rPr>
                        <a:t>propanoic acid &amp; pentanoic acid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b="0" dirty="0">
                          <a:solidFill>
                            <a:schemeClr val="tx1">
                              <a:lumMod val="95000"/>
                              <a:lumOff val="5000"/>
                            </a:schemeClr>
                          </a:solidFill>
                          <a:latin typeface="Bookman Old Style" panose="02050604050505020204" pitchFamily="18" charset="0"/>
                        </a:rPr>
                        <a:t>3 carbons vs. 5 carbons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b="0" dirty="0">
                          <a:solidFill>
                            <a:schemeClr val="tx1">
                              <a:lumMod val="95000"/>
                              <a:lumOff val="5000"/>
                            </a:schemeClr>
                          </a:solidFill>
                          <a:latin typeface="Bookman Old Style" panose="02050604050505020204" pitchFamily="18" charset="0"/>
                        </a:rPr>
                        <a:t>X different number of atoms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98735082"/>
                  </a:ext>
                </a:extLst>
              </a:tr>
              <a:tr h="520725">
                <a:tc>
                  <a:txBody>
                    <a:bodyPr/>
                    <a:lstStyle/>
                    <a:p>
                      <a:pPr algn="ctr"/>
                      <a:r>
                        <a:rPr lang="en-US" b="0" dirty="0">
                          <a:solidFill>
                            <a:srgbClr val="000099"/>
                          </a:solidFill>
                          <a:latin typeface="Bookman Old Style" panose="02050604050505020204" pitchFamily="18"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b="0" dirty="0">
                          <a:solidFill>
                            <a:srgbClr val="000099"/>
                          </a:solidFill>
                          <a:latin typeface="Bookman Old Style" panose="02050604050505020204" pitchFamily="18" charset="0"/>
                        </a:rPr>
                        <a:t>1-propanol and </a:t>
                      </a:r>
                      <a:br>
                        <a:rPr lang="en-US" b="0" dirty="0">
                          <a:solidFill>
                            <a:srgbClr val="000099"/>
                          </a:solidFill>
                          <a:latin typeface="Bookman Old Style" panose="02050604050505020204" pitchFamily="18" charset="0"/>
                        </a:rPr>
                      </a:br>
                      <a:r>
                        <a:rPr lang="en-US" b="0" dirty="0">
                          <a:solidFill>
                            <a:srgbClr val="000099"/>
                          </a:solidFill>
                          <a:latin typeface="Bookman Old Style" panose="02050604050505020204" pitchFamily="18" charset="0"/>
                        </a:rPr>
                        <a:t>2-proponol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b="0" dirty="0">
                          <a:solidFill>
                            <a:srgbClr val="000099"/>
                          </a:solidFill>
                          <a:latin typeface="Bookman Old Style" panose="02050604050505020204" pitchFamily="18" charset="0"/>
                        </a:rPr>
                        <a:t>CH</a:t>
                      </a:r>
                      <a:r>
                        <a:rPr lang="en-US" b="0" baseline="-25000" dirty="0">
                          <a:solidFill>
                            <a:srgbClr val="000099"/>
                          </a:solidFill>
                          <a:latin typeface="Bookman Old Style" panose="02050604050505020204" pitchFamily="18" charset="0"/>
                        </a:rPr>
                        <a:t>2</a:t>
                      </a:r>
                      <a:r>
                        <a:rPr lang="en-US" b="0" dirty="0">
                          <a:solidFill>
                            <a:srgbClr val="000099"/>
                          </a:solidFill>
                          <a:latin typeface="Bookman Old Style" panose="02050604050505020204" pitchFamily="18" charset="0"/>
                        </a:rPr>
                        <a:t>OHCH</a:t>
                      </a:r>
                      <a:r>
                        <a:rPr lang="en-US" b="0" baseline="-25000" dirty="0">
                          <a:solidFill>
                            <a:srgbClr val="000099"/>
                          </a:solidFill>
                          <a:latin typeface="Bookman Old Style" panose="02050604050505020204" pitchFamily="18" charset="0"/>
                        </a:rPr>
                        <a:t>2</a:t>
                      </a:r>
                      <a:r>
                        <a:rPr lang="en-US" b="0" dirty="0">
                          <a:solidFill>
                            <a:srgbClr val="000099"/>
                          </a:solidFill>
                          <a:latin typeface="Bookman Old Style" panose="02050604050505020204" pitchFamily="18" charset="0"/>
                        </a:rPr>
                        <a:t>CH</a:t>
                      </a:r>
                      <a:r>
                        <a:rPr lang="en-US" b="0" baseline="-25000" dirty="0">
                          <a:solidFill>
                            <a:srgbClr val="000099"/>
                          </a:solidFill>
                          <a:latin typeface="Bookman Old Style" panose="02050604050505020204" pitchFamily="18" charset="0"/>
                        </a:rPr>
                        <a:t>3</a:t>
                      </a:r>
                      <a:r>
                        <a:rPr lang="en-US" b="0" dirty="0">
                          <a:solidFill>
                            <a:srgbClr val="000099"/>
                          </a:solidFill>
                          <a:latin typeface="Bookman Old Style" panose="02050604050505020204" pitchFamily="18" charset="0"/>
                        </a:rPr>
                        <a:t> and CH</a:t>
                      </a:r>
                      <a:r>
                        <a:rPr lang="en-US" b="0" baseline="-25000" dirty="0">
                          <a:solidFill>
                            <a:srgbClr val="000099"/>
                          </a:solidFill>
                          <a:latin typeface="Bookman Old Style" panose="02050604050505020204" pitchFamily="18" charset="0"/>
                        </a:rPr>
                        <a:t>3</a:t>
                      </a:r>
                      <a:r>
                        <a:rPr lang="en-US" b="0" dirty="0">
                          <a:solidFill>
                            <a:srgbClr val="000099"/>
                          </a:solidFill>
                          <a:latin typeface="Bookman Old Style" panose="02050604050505020204" pitchFamily="18" charset="0"/>
                        </a:rPr>
                        <a:t>CH</a:t>
                      </a:r>
                      <a:r>
                        <a:rPr lang="en-US" b="0" baseline="-25000" dirty="0">
                          <a:solidFill>
                            <a:srgbClr val="000099"/>
                          </a:solidFill>
                          <a:latin typeface="Bookman Old Style" panose="02050604050505020204" pitchFamily="18" charset="0"/>
                        </a:rPr>
                        <a:t>2</a:t>
                      </a:r>
                      <a:r>
                        <a:rPr lang="en-US" b="0" dirty="0">
                          <a:solidFill>
                            <a:srgbClr val="000099"/>
                          </a:solidFill>
                          <a:latin typeface="Bookman Old Style" panose="02050604050505020204" pitchFamily="18" charset="0"/>
                        </a:rPr>
                        <a:t>OHCH</a:t>
                      </a:r>
                      <a:r>
                        <a:rPr lang="en-US" b="0" baseline="-25000" dirty="0">
                          <a:solidFill>
                            <a:srgbClr val="000099"/>
                          </a:solidFill>
                          <a:latin typeface="Bookman Old Style" panose="02050604050505020204" pitchFamily="18" charset="0"/>
                        </a:rPr>
                        <a:t>3</a:t>
                      </a:r>
                      <a:endParaRPr lang="en-US" b="0" dirty="0">
                        <a:solidFill>
                          <a:srgbClr val="000099"/>
                        </a:solidFill>
                        <a:latin typeface="Bookman Old Style" panose="020506040505050202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b="0" dirty="0">
                          <a:solidFill>
                            <a:srgbClr val="000099"/>
                          </a:solidFill>
                          <a:latin typeface="Bookman Old Style" panose="02050604050505020204" pitchFamily="18" charset="0"/>
                        </a:rPr>
                        <a:t>SAME EXACT ATOMS, different shape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51223066"/>
                  </a:ext>
                </a:extLst>
              </a:tr>
              <a:tr h="520725">
                <a:tc>
                  <a:txBody>
                    <a:bodyPr/>
                    <a:lstStyle/>
                    <a:p>
                      <a:pPr algn="ctr"/>
                      <a:r>
                        <a:rPr lang="en-US" b="0" dirty="0">
                          <a:solidFill>
                            <a:schemeClr val="tx1">
                              <a:lumMod val="95000"/>
                              <a:lumOff val="5000"/>
                            </a:schemeClr>
                          </a:solidFill>
                          <a:latin typeface="Bookman Old Style" panose="02050604050505020204" pitchFamily="18" charset="0"/>
                        </a:rPr>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b="0" dirty="0">
                          <a:solidFill>
                            <a:schemeClr val="tx1">
                              <a:lumMod val="95000"/>
                              <a:lumOff val="5000"/>
                            </a:schemeClr>
                          </a:solidFill>
                          <a:latin typeface="Bookman Old Style" panose="02050604050505020204" pitchFamily="18" charset="0"/>
                        </a:rPr>
                        <a:t>1 chloropropane and</a:t>
                      </a:r>
                      <a:br>
                        <a:rPr lang="en-US" b="0" dirty="0">
                          <a:solidFill>
                            <a:schemeClr val="tx1">
                              <a:lumMod val="95000"/>
                              <a:lumOff val="5000"/>
                            </a:schemeClr>
                          </a:solidFill>
                          <a:latin typeface="Bookman Old Style" panose="02050604050505020204" pitchFamily="18" charset="0"/>
                        </a:rPr>
                      </a:br>
                      <a:r>
                        <a:rPr lang="en-US" b="0" dirty="0">
                          <a:solidFill>
                            <a:schemeClr val="tx1">
                              <a:lumMod val="95000"/>
                              <a:lumOff val="5000"/>
                            </a:schemeClr>
                          </a:solidFill>
                          <a:latin typeface="Bookman Old Style" panose="02050604050505020204" pitchFamily="18" charset="0"/>
                        </a:rPr>
                        <a:t>2 bromopropane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b="0" dirty="0">
                          <a:solidFill>
                            <a:schemeClr val="tx1">
                              <a:lumMod val="95000"/>
                              <a:lumOff val="5000"/>
                            </a:schemeClr>
                          </a:solidFill>
                          <a:latin typeface="Bookman Old Style" panose="02050604050505020204" pitchFamily="18" charset="0"/>
                        </a:rPr>
                        <a:t>chlorine vs. bromine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b="0" dirty="0">
                          <a:solidFill>
                            <a:schemeClr val="tx1">
                              <a:lumMod val="95000"/>
                              <a:lumOff val="5000"/>
                            </a:schemeClr>
                          </a:solidFill>
                          <a:latin typeface="Bookman Old Style" panose="02050604050505020204" pitchFamily="18" charset="0"/>
                        </a:rPr>
                        <a:t>X different halides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01364882"/>
                  </a:ext>
                </a:extLst>
              </a:tr>
            </a:tbl>
          </a:graphicData>
        </a:graphic>
      </p:graphicFrame>
    </p:spTree>
    <p:extLst>
      <p:ext uri="{BB962C8B-B14F-4D97-AF65-F5344CB8AC3E}">
        <p14:creationId xmlns:p14="http://schemas.microsoft.com/office/powerpoint/2010/main" val="17057472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9E3AA9E-826C-4AB5-BA86-397505B4AC37}"/>
              </a:ext>
            </a:extLst>
          </p:cNvPr>
          <p:cNvSpPr txBox="1"/>
          <p:nvPr/>
        </p:nvSpPr>
        <p:spPr>
          <a:xfrm>
            <a:off x="0" y="0"/>
            <a:ext cx="12192000" cy="3785652"/>
          </a:xfrm>
          <a:prstGeom prst="rect">
            <a:avLst/>
          </a:prstGeom>
          <a:noFill/>
        </p:spPr>
        <p:txBody>
          <a:bodyPr wrap="square" rtlCol="0">
            <a:spAutoFit/>
          </a:bodyPr>
          <a:lstStyle/>
          <a:p>
            <a:pPr marL="342900" indent="-342900">
              <a:buAutoNum type="arabicPeriod" startAt="46"/>
            </a:pPr>
            <a:r>
              <a:rPr lang="en-US" sz="2400" dirty="0">
                <a:latin typeface="Times New Roman" panose="02020603050405020304" pitchFamily="18" charset="0"/>
                <a:cs typeface="Times New Roman" panose="02020603050405020304" pitchFamily="18" charset="0"/>
              </a:rPr>
              <a:t>  My favorite, this is how I made banana oil (the ester called methyl hexanoate) in college</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organic chem in Cortland!</a:t>
            </a:r>
          </a:p>
          <a:p>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Esterification is a reaction between an organic acid and an alcohol.  </a:t>
            </a: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47.  Potassium nitrate (KNO</a:t>
            </a:r>
            <a:r>
              <a:rPr lang="en-US" sz="2400" baseline="-25000" dirty="0">
                <a:latin typeface="Times New Roman" panose="02020603050405020304" pitchFamily="18" charset="0"/>
                <a:cs typeface="Times New Roman" panose="02020603050405020304" pitchFamily="18" charset="0"/>
              </a:rPr>
              <a:t>3</a:t>
            </a:r>
            <a:r>
              <a:rPr lang="en-US" sz="2400" dirty="0">
                <a:latin typeface="Times New Roman" panose="02020603050405020304" pitchFamily="18" charset="0"/>
                <a:cs typeface="Times New Roman" panose="02020603050405020304" pitchFamily="18" charset="0"/>
              </a:rPr>
              <a:t>) is on table F.  It’s ionic, and you see that it’s also aqueous. Ionic</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compounds that are aqueous dissociate, or ionize, and form loose, mobile ions in solution.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They conduct electricity, which is the definition of electrolyte.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a:t>
            </a:r>
            <a:r>
              <a:rPr lang="en-US" sz="2400" dirty="0">
                <a:solidFill>
                  <a:srgbClr val="FF0000"/>
                </a:solidFill>
                <a:latin typeface="Times New Roman" panose="02020603050405020304" pitchFamily="18" charset="0"/>
                <a:cs typeface="Times New Roman" panose="02020603050405020304" pitchFamily="18" charset="0"/>
              </a:rPr>
              <a:t>KNO</a:t>
            </a:r>
            <a:r>
              <a:rPr lang="en-US" sz="2400" baseline="-25000" dirty="0">
                <a:solidFill>
                  <a:srgbClr val="FF0000"/>
                </a:solidFill>
                <a:latin typeface="Times New Roman" panose="02020603050405020304" pitchFamily="18" charset="0"/>
                <a:cs typeface="Times New Roman" panose="02020603050405020304" pitchFamily="18" charset="0"/>
              </a:rPr>
              <a:t>3(S) </a:t>
            </a:r>
            <a:r>
              <a:rPr lang="en-US" sz="2400" dirty="0">
                <a:solidFill>
                  <a:srgbClr val="FF0000"/>
                </a:solidFill>
                <a:latin typeface="Times New Roman" panose="02020603050405020304" pitchFamily="18" charset="0"/>
                <a:cs typeface="Times New Roman" panose="02020603050405020304" pitchFamily="18" charset="0"/>
              </a:rPr>
              <a:t>  →   K</a:t>
            </a:r>
            <a:r>
              <a:rPr lang="en-US" sz="2400" baseline="30000" dirty="0">
                <a:solidFill>
                  <a:srgbClr val="FF0000"/>
                </a:solidFill>
                <a:latin typeface="Times New Roman" panose="02020603050405020304" pitchFamily="18" charset="0"/>
                <a:cs typeface="Times New Roman" panose="02020603050405020304" pitchFamily="18" charset="0"/>
              </a:rPr>
              <a:t>+1</a:t>
            </a:r>
            <a:r>
              <a:rPr lang="en-US" sz="2400" baseline="-25000" dirty="0">
                <a:solidFill>
                  <a:srgbClr val="FF0000"/>
                </a:solidFill>
                <a:latin typeface="Times New Roman" panose="02020603050405020304" pitchFamily="18" charset="0"/>
                <a:cs typeface="Times New Roman" panose="02020603050405020304" pitchFamily="18" charset="0"/>
              </a:rPr>
              <a:t>(AQ)  </a:t>
            </a:r>
            <a:r>
              <a:rPr lang="en-US" sz="2400" dirty="0">
                <a:solidFill>
                  <a:srgbClr val="FF0000"/>
                </a:solidFill>
                <a:latin typeface="Times New Roman" panose="02020603050405020304" pitchFamily="18" charset="0"/>
                <a:cs typeface="Times New Roman" panose="02020603050405020304" pitchFamily="18" charset="0"/>
              </a:rPr>
              <a:t>+ NO</a:t>
            </a:r>
            <a:r>
              <a:rPr lang="en-US" sz="2400" baseline="-25000" dirty="0">
                <a:solidFill>
                  <a:srgbClr val="FF0000"/>
                </a:solidFill>
                <a:latin typeface="Times New Roman" panose="02020603050405020304" pitchFamily="18" charset="0"/>
                <a:cs typeface="Times New Roman" panose="02020603050405020304" pitchFamily="18" charset="0"/>
              </a:rPr>
              <a:t>3</a:t>
            </a:r>
            <a:r>
              <a:rPr lang="en-US" sz="2400" baseline="30000" dirty="0">
                <a:solidFill>
                  <a:srgbClr val="FF0000"/>
                </a:solidFill>
                <a:latin typeface="Times New Roman" panose="02020603050405020304" pitchFamily="18" charset="0"/>
                <a:cs typeface="Times New Roman" panose="02020603050405020304" pitchFamily="18" charset="0"/>
              </a:rPr>
              <a:t>-1</a:t>
            </a:r>
            <a:r>
              <a:rPr lang="en-US" sz="2400" baseline="-25000" dirty="0">
                <a:solidFill>
                  <a:srgbClr val="FF0000"/>
                </a:solidFill>
                <a:latin typeface="Times New Roman" panose="02020603050405020304" pitchFamily="18" charset="0"/>
                <a:cs typeface="Times New Roman" panose="02020603050405020304" pitchFamily="18" charset="0"/>
              </a:rPr>
              <a:t>(AQ)</a:t>
            </a:r>
          </a:p>
        </p:txBody>
      </p:sp>
      <p:sp>
        <p:nvSpPr>
          <p:cNvPr id="3" name="TextBox 2">
            <a:extLst>
              <a:ext uri="{FF2B5EF4-FFF2-40B4-BE49-F238E27FC236}">
                <a16:creationId xmlns:a16="http://schemas.microsoft.com/office/drawing/2014/main" id="{033F5E45-4D87-4A81-9057-8132CFFE4C20}"/>
              </a:ext>
            </a:extLst>
          </p:cNvPr>
          <p:cNvSpPr txBox="1"/>
          <p:nvPr/>
        </p:nvSpPr>
        <p:spPr>
          <a:xfrm>
            <a:off x="0" y="4134678"/>
            <a:ext cx="12192000" cy="2308324"/>
          </a:xfrm>
          <a:prstGeom prst="rect">
            <a:avLst/>
          </a:prstGeom>
          <a:noFill/>
        </p:spPr>
        <p:txBody>
          <a:bodyPr wrap="square" rtlCol="0">
            <a:spAutoFit/>
          </a:bodyPr>
          <a:lstStyle/>
          <a:p>
            <a:r>
              <a:rPr lang="en-US" sz="2400" dirty="0">
                <a:solidFill>
                  <a:srgbClr val="000099"/>
                </a:solidFill>
                <a:latin typeface="Times New Roman" panose="02020603050405020304" pitchFamily="18" charset="0"/>
                <a:cs typeface="Times New Roman" panose="02020603050405020304" pitchFamily="18" charset="0"/>
              </a:rPr>
              <a:t>48.  The pH scale is a log scale (exponent scale) and each whole number change = a 10X change.</a:t>
            </a:r>
            <a:br>
              <a:rPr lang="en-US" sz="2400" dirty="0">
                <a:solidFill>
                  <a:srgbClr val="000099"/>
                </a:solidFill>
                <a:latin typeface="Times New Roman" panose="02020603050405020304" pitchFamily="18" charset="0"/>
                <a:cs typeface="Times New Roman" panose="02020603050405020304" pitchFamily="18" charset="0"/>
              </a:rPr>
            </a:br>
            <a:r>
              <a:rPr lang="en-US" sz="2400" dirty="0">
                <a:solidFill>
                  <a:srgbClr val="000099"/>
                </a:solidFill>
                <a:latin typeface="Times New Roman" panose="02020603050405020304" pitchFamily="18" charset="0"/>
                <a:cs typeface="Times New Roman" panose="02020603050405020304" pitchFamily="18" charset="0"/>
              </a:rPr>
              <a:t>        It runs 0 – 14.  Lower numbers, below 7, are acids.  </a:t>
            </a:r>
            <a:br>
              <a:rPr lang="en-US" sz="2400" dirty="0">
                <a:solidFill>
                  <a:srgbClr val="000099"/>
                </a:solidFill>
                <a:latin typeface="Times New Roman" panose="02020603050405020304" pitchFamily="18" charset="0"/>
                <a:cs typeface="Times New Roman" panose="02020603050405020304" pitchFamily="18" charset="0"/>
              </a:rPr>
            </a:br>
            <a:r>
              <a:rPr lang="en-US" sz="2400" dirty="0">
                <a:solidFill>
                  <a:srgbClr val="000099"/>
                </a:solidFill>
                <a:latin typeface="Times New Roman" panose="02020603050405020304" pitchFamily="18" charset="0"/>
                <a:cs typeface="Times New Roman" panose="02020603050405020304" pitchFamily="18" charset="0"/>
              </a:rPr>
              <a:t>        If the acid pH changes by a whole number (lower) it is now 10X more acidic.  </a:t>
            </a:r>
            <a:br>
              <a:rPr lang="en-US" sz="2400" dirty="0">
                <a:solidFill>
                  <a:srgbClr val="000099"/>
                </a:solidFill>
                <a:latin typeface="Times New Roman" panose="02020603050405020304" pitchFamily="18" charset="0"/>
                <a:cs typeface="Times New Roman" panose="02020603050405020304" pitchFamily="18" charset="0"/>
              </a:rPr>
            </a:br>
            <a:r>
              <a:rPr lang="en-US" sz="2400" dirty="0">
                <a:solidFill>
                  <a:srgbClr val="000099"/>
                </a:solidFill>
                <a:latin typeface="Times New Roman" panose="02020603050405020304" pitchFamily="18" charset="0"/>
                <a:cs typeface="Times New Roman" panose="02020603050405020304" pitchFamily="18" charset="0"/>
              </a:rPr>
              <a:t>        If the acid pH changes by a whole number (higher) it is not 10X less acidic.  </a:t>
            </a:r>
            <a:br>
              <a:rPr lang="en-US" sz="2400" dirty="0">
                <a:solidFill>
                  <a:srgbClr val="000099"/>
                </a:solidFill>
                <a:latin typeface="Times New Roman" panose="02020603050405020304" pitchFamily="18" charset="0"/>
                <a:cs typeface="Times New Roman" panose="02020603050405020304" pitchFamily="18" charset="0"/>
              </a:rPr>
            </a:br>
            <a:br>
              <a:rPr lang="en-US" sz="2400" dirty="0">
                <a:solidFill>
                  <a:srgbClr val="000099"/>
                </a:solidFill>
                <a:latin typeface="Times New Roman" panose="02020603050405020304" pitchFamily="18" charset="0"/>
                <a:cs typeface="Times New Roman" panose="02020603050405020304" pitchFamily="18" charset="0"/>
              </a:rPr>
            </a:br>
            <a:r>
              <a:rPr lang="en-US" sz="2400" dirty="0">
                <a:solidFill>
                  <a:srgbClr val="000099"/>
                </a:solidFill>
                <a:latin typeface="Times New Roman" panose="02020603050405020304" pitchFamily="18" charset="0"/>
                <a:cs typeface="Times New Roman" panose="02020603050405020304" pitchFamily="18" charset="0"/>
              </a:rPr>
              <a:t>         Here, the acid ions decrease by a factor of 10, the pH must increase by 1</a:t>
            </a:r>
          </a:p>
        </p:txBody>
      </p:sp>
    </p:spTree>
    <p:extLst>
      <p:ext uri="{BB962C8B-B14F-4D97-AF65-F5344CB8AC3E}">
        <p14:creationId xmlns:p14="http://schemas.microsoft.com/office/powerpoint/2010/main" val="5699945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8B8D97AB-7D8B-481A-AD6D-E89EA878EB4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8539" y="84941"/>
            <a:ext cx="10668000" cy="6773059"/>
          </a:xfrm>
          <a:prstGeom prst="rect">
            <a:avLst/>
          </a:prstGeom>
        </p:spPr>
      </p:pic>
    </p:spTree>
    <p:extLst>
      <p:ext uri="{BB962C8B-B14F-4D97-AF65-F5344CB8AC3E}">
        <p14:creationId xmlns:p14="http://schemas.microsoft.com/office/powerpoint/2010/main" val="36044260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9F4E92F-A066-4AB5-B33F-E29FD79D6570}"/>
              </a:ext>
            </a:extLst>
          </p:cNvPr>
          <p:cNvSpPr txBox="1"/>
          <p:nvPr/>
        </p:nvSpPr>
        <p:spPr>
          <a:xfrm>
            <a:off x="0" y="185530"/>
            <a:ext cx="12192000" cy="646331"/>
          </a:xfrm>
          <a:prstGeom prst="rect">
            <a:avLst/>
          </a:prstGeom>
          <a:noFill/>
        </p:spPr>
        <p:txBody>
          <a:bodyPr wrap="square" rtlCol="0">
            <a:spAutoFit/>
          </a:bodyPr>
          <a:lstStyle/>
          <a:p>
            <a:r>
              <a:rPr lang="en-US" dirty="0"/>
              <a:t>49.  On this cooling curve, the top (hottest) part of the graph is steam, and the bottom right is solid ice.  I labeled points for you.  Correlate them with the time, and you are done.   </a:t>
            </a:r>
          </a:p>
        </p:txBody>
      </p:sp>
      <p:pic>
        <p:nvPicPr>
          <p:cNvPr id="4" name="Picture 3">
            <a:extLst>
              <a:ext uri="{FF2B5EF4-FFF2-40B4-BE49-F238E27FC236}">
                <a16:creationId xmlns:a16="http://schemas.microsoft.com/office/drawing/2014/main" id="{297D4FC0-C039-4E59-8F0C-7259F08223E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0899" y="1094857"/>
            <a:ext cx="7608125" cy="4668286"/>
          </a:xfrm>
          <a:prstGeom prst="rect">
            <a:avLst/>
          </a:prstGeom>
        </p:spPr>
      </p:pic>
      <p:sp>
        <p:nvSpPr>
          <p:cNvPr id="16" name="TextBox 15">
            <a:extLst>
              <a:ext uri="{FF2B5EF4-FFF2-40B4-BE49-F238E27FC236}">
                <a16:creationId xmlns:a16="http://schemas.microsoft.com/office/drawing/2014/main" id="{926EF35C-89FF-4150-8AFE-645104455E61}"/>
              </a:ext>
            </a:extLst>
          </p:cNvPr>
          <p:cNvSpPr txBox="1"/>
          <p:nvPr/>
        </p:nvSpPr>
        <p:spPr>
          <a:xfrm>
            <a:off x="1219200" y="1484243"/>
            <a:ext cx="503583" cy="369332"/>
          </a:xfrm>
          <a:prstGeom prst="rect">
            <a:avLst/>
          </a:prstGeom>
          <a:noFill/>
        </p:spPr>
        <p:txBody>
          <a:bodyPr wrap="square" rtlCol="0">
            <a:spAutoFit/>
          </a:bodyPr>
          <a:lstStyle/>
          <a:p>
            <a:r>
              <a:rPr lang="en-US" b="1" dirty="0">
                <a:solidFill>
                  <a:srgbClr val="FF0000"/>
                </a:solidFill>
              </a:rPr>
              <a:t>A</a:t>
            </a:r>
          </a:p>
        </p:txBody>
      </p:sp>
      <p:sp>
        <p:nvSpPr>
          <p:cNvPr id="17" name="TextBox 16">
            <a:extLst>
              <a:ext uri="{FF2B5EF4-FFF2-40B4-BE49-F238E27FC236}">
                <a16:creationId xmlns:a16="http://schemas.microsoft.com/office/drawing/2014/main" id="{1432F667-9CBC-4F33-A05E-A53584D45F82}"/>
              </a:ext>
            </a:extLst>
          </p:cNvPr>
          <p:cNvSpPr txBox="1"/>
          <p:nvPr/>
        </p:nvSpPr>
        <p:spPr>
          <a:xfrm>
            <a:off x="2206486" y="2630556"/>
            <a:ext cx="503583" cy="369332"/>
          </a:xfrm>
          <a:prstGeom prst="rect">
            <a:avLst/>
          </a:prstGeom>
          <a:noFill/>
        </p:spPr>
        <p:txBody>
          <a:bodyPr wrap="square" rtlCol="0">
            <a:spAutoFit/>
          </a:bodyPr>
          <a:lstStyle/>
          <a:p>
            <a:r>
              <a:rPr lang="en-US" b="1" dirty="0">
                <a:solidFill>
                  <a:srgbClr val="FF0000"/>
                </a:solidFill>
              </a:rPr>
              <a:t>B</a:t>
            </a:r>
          </a:p>
        </p:txBody>
      </p:sp>
      <p:sp>
        <p:nvSpPr>
          <p:cNvPr id="18" name="TextBox 17">
            <a:extLst>
              <a:ext uri="{FF2B5EF4-FFF2-40B4-BE49-F238E27FC236}">
                <a16:creationId xmlns:a16="http://schemas.microsoft.com/office/drawing/2014/main" id="{62DCB62B-F934-4415-A188-DA34C30607D6}"/>
              </a:ext>
            </a:extLst>
          </p:cNvPr>
          <p:cNvSpPr txBox="1"/>
          <p:nvPr/>
        </p:nvSpPr>
        <p:spPr>
          <a:xfrm>
            <a:off x="4242073" y="2683564"/>
            <a:ext cx="503583" cy="369332"/>
          </a:xfrm>
          <a:prstGeom prst="rect">
            <a:avLst/>
          </a:prstGeom>
          <a:noFill/>
        </p:spPr>
        <p:txBody>
          <a:bodyPr wrap="square" rtlCol="0">
            <a:spAutoFit/>
          </a:bodyPr>
          <a:lstStyle/>
          <a:p>
            <a:r>
              <a:rPr lang="en-US" b="1" dirty="0">
                <a:solidFill>
                  <a:srgbClr val="FF0000"/>
                </a:solidFill>
              </a:rPr>
              <a:t>C</a:t>
            </a:r>
          </a:p>
        </p:txBody>
      </p:sp>
      <p:sp>
        <p:nvSpPr>
          <p:cNvPr id="19" name="TextBox 18">
            <a:extLst>
              <a:ext uri="{FF2B5EF4-FFF2-40B4-BE49-F238E27FC236}">
                <a16:creationId xmlns:a16="http://schemas.microsoft.com/office/drawing/2014/main" id="{C5099FAD-CF2A-4C0A-B2C4-C137A63A4EBB}"/>
              </a:ext>
            </a:extLst>
          </p:cNvPr>
          <p:cNvSpPr txBox="1"/>
          <p:nvPr/>
        </p:nvSpPr>
        <p:spPr>
          <a:xfrm>
            <a:off x="4850295" y="3125928"/>
            <a:ext cx="503583" cy="369332"/>
          </a:xfrm>
          <a:prstGeom prst="rect">
            <a:avLst/>
          </a:prstGeom>
          <a:noFill/>
        </p:spPr>
        <p:txBody>
          <a:bodyPr wrap="square" rtlCol="0">
            <a:spAutoFit/>
          </a:bodyPr>
          <a:lstStyle/>
          <a:p>
            <a:r>
              <a:rPr lang="en-US" b="1" dirty="0">
                <a:solidFill>
                  <a:srgbClr val="FF0000"/>
                </a:solidFill>
              </a:rPr>
              <a:t>D</a:t>
            </a:r>
          </a:p>
        </p:txBody>
      </p:sp>
      <p:sp>
        <p:nvSpPr>
          <p:cNvPr id="20" name="TextBox 19">
            <a:extLst>
              <a:ext uri="{FF2B5EF4-FFF2-40B4-BE49-F238E27FC236}">
                <a16:creationId xmlns:a16="http://schemas.microsoft.com/office/drawing/2014/main" id="{4385597B-F56F-4DA1-AC91-4E493EAEC517}"/>
              </a:ext>
            </a:extLst>
          </p:cNvPr>
          <p:cNvSpPr txBox="1"/>
          <p:nvPr/>
        </p:nvSpPr>
        <p:spPr>
          <a:xfrm>
            <a:off x="5824328" y="3176489"/>
            <a:ext cx="503583" cy="369332"/>
          </a:xfrm>
          <a:prstGeom prst="rect">
            <a:avLst/>
          </a:prstGeom>
          <a:noFill/>
        </p:spPr>
        <p:txBody>
          <a:bodyPr wrap="square" rtlCol="0">
            <a:spAutoFit/>
          </a:bodyPr>
          <a:lstStyle/>
          <a:p>
            <a:r>
              <a:rPr lang="en-US" b="1" dirty="0">
                <a:solidFill>
                  <a:srgbClr val="FF0000"/>
                </a:solidFill>
              </a:rPr>
              <a:t>E</a:t>
            </a:r>
          </a:p>
        </p:txBody>
      </p:sp>
      <p:sp>
        <p:nvSpPr>
          <p:cNvPr id="21" name="TextBox 20">
            <a:extLst>
              <a:ext uri="{FF2B5EF4-FFF2-40B4-BE49-F238E27FC236}">
                <a16:creationId xmlns:a16="http://schemas.microsoft.com/office/drawing/2014/main" id="{D7F587ED-55EA-4D51-85AF-59CE37721995}"/>
              </a:ext>
            </a:extLst>
          </p:cNvPr>
          <p:cNvSpPr txBox="1"/>
          <p:nvPr/>
        </p:nvSpPr>
        <p:spPr>
          <a:xfrm>
            <a:off x="6944139" y="4479234"/>
            <a:ext cx="503583" cy="369332"/>
          </a:xfrm>
          <a:prstGeom prst="rect">
            <a:avLst/>
          </a:prstGeom>
          <a:noFill/>
        </p:spPr>
        <p:txBody>
          <a:bodyPr wrap="square" rtlCol="0">
            <a:spAutoFit/>
          </a:bodyPr>
          <a:lstStyle/>
          <a:p>
            <a:r>
              <a:rPr lang="en-US" b="1" dirty="0">
                <a:solidFill>
                  <a:srgbClr val="FF0000"/>
                </a:solidFill>
              </a:rPr>
              <a:t>F</a:t>
            </a:r>
          </a:p>
        </p:txBody>
      </p:sp>
      <p:sp>
        <p:nvSpPr>
          <p:cNvPr id="22" name="TextBox 21">
            <a:extLst>
              <a:ext uri="{FF2B5EF4-FFF2-40B4-BE49-F238E27FC236}">
                <a16:creationId xmlns:a16="http://schemas.microsoft.com/office/drawing/2014/main" id="{8F9CE969-E3BA-41A4-AEC5-18005F5E3565}"/>
              </a:ext>
            </a:extLst>
          </p:cNvPr>
          <p:cNvSpPr txBox="1"/>
          <p:nvPr/>
        </p:nvSpPr>
        <p:spPr>
          <a:xfrm>
            <a:off x="6337296" y="947605"/>
            <a:ext cx="5789821" cy="2862322"/>
          </a:xfrm>
          <a:prstGeom prst="rect">
            <a:avLst/>
          </a:prstGeom>
          <a:noFill/>
        </p:spPr>
        <p:txBody>
          <a:bodyPr wrap="square" rtlCol="0">
            <a:spAutoFit/>
          </a:bodyPr>
          <a:lstStyle/>
          <a:p>
            <a:r>
              <a:rPr lang="en-US" sz="2000" dirty="0">
                <a:solidFill>
                  <a:srgbClr val="FF0000"/>
                </a:solidFill>
                <a:latin typeface="Bookman Old Style" panose="02050604050505020204" pitchFamily="18" charset="0"/>
              </a:rPr>
              <a:t>A-B is only gas</a:t>
            </a:r>
            <a:br>
              <a:rPr lang="en-US" sz="2000" dirty="0">
                <a:solidFill>
                  <a:srgbClr val="FF0000"/>
                </a:solidFill>
                <a:latin typeface="Bookman Old Style" panose="02050604050505020204" pitchFamily="18" charset="0"/>
              </a:rPr>
            </a:br>
            <a:br>
              <a:rPr lang="en-US" sz="2000" dirty="0">
                <a:solidFill>
                  <a:srgbClr val="FF0000"/>
                </a:solidFill>
                <a:latin typeface="Bookman Old Style" panose="02050604050505020204" pitchFamily="18" charset="0"/>
              </a:rPr>
            </a:br>
            <a:r>
              <a:rPr lang="en-US" sz="2000" dirty="0">
                <a:solidFill>
                  <a:srgbClr val="FF0000"/>
                </a:solidFill>
                <a:latin typeface="Bookman Old Style" panose="02050604050505020204" pitchFamily="18" charset="0"/>
              </a:rPr>
              <a:t>B-C is the phase change G</a:t>
            </a:r>
            <a:r>
              <a:rPr lang="en-US" sz="2000" dirty="0">
                <a:solidFill>
                  <a:srgbClr val="FF0000"/>
                </a:solidFill>
                <a:latin typeface="Bookman Old Style" panose="02050604050505020204" pitchFamily="18" charset="0"/>
                <a:cs typeface="Times New Roman" panose="02020603050405020304" pitchFamily="18" charset="0"/>
              </a:rPr>
              <a:t>→L condensing</a:t>
            </a:r>
            <a:br>
              <a:rPr lang="en-US" sz="2000" dirty="0">
                <a:solidFill>
                  <a:srgbClr val="FF0000"/>
                </a:solidFill>
                <a:latin typeface="Bookman Old Style" panose="02050604050505020204" pitchFamily="18" charset="0"/>
                <a:cs typeface="Times New Roman" panose="02020603050405020304" pitchFamily="18" charset="0"/>
              </a:rPr>
            </a:br>
            <a:br>
              <a:rPr lang="en-US" sz="2000" dirty="0">
                <a:solidFill>
                  <a:srgbClr val="FF0000"/>
                </a:solidFill>
                <a:latin typeface="Bookman Old Style" panose="02050604050505020204" pitchFamily="18" charset="0"/>
                <a:cs typeface="Times New Roman" panose="02020603050405020304" pitchFamily="18" charset="0"/>
              </a:rPr>
            </a:br>
            <a:r>
              <a:rPr lang="en-US" sz="2000" dirty="0">
                <a:solidFill>
                  <a:srgbClr val="FF0000"/>
                </a:solidFill>
                <a:latin typeface="Bookman Old Style" panose="02050604050505020204" pitchFamily="18" charset="0"/>
                <a:cs typeface="Times New Roman" panose="02020603050405020304" pitchFamily="18" charset="0"/>
              </a:rPr>
              <a:t>C-D is cooling liquid only</a:t>
            </a:r>
            <a:br>
              <a:rPr lang="en-US" sz="2000" dirty="0">
                <a:solidFill>
                  <a:srgbClr val="FF0000"/>
                </a:solidFill>
                <a:latin typeface="Bookman Old Style" panose="02050604050505020204" pitchFamily="18" charset="0"/>
                <a:cs typeface="Times New Roman" panose="02020603050405020304" pitchFamily="18" charset="0"/>
              </a:rPr>
            </a:br>
            <a:br>
              <a:rPr lang="en-US" sz="2000" dirty="0">
                <a:solidFill>
                  <a:srgbClr val="FF0000"/>
                </a:solidFill>
                <a:latin typeface="Bookman Old Style" panose="02050604050505020204" pitchFamily="18" charset="0"/>
                <a:cs typeface="Times New Roman" panose="02020603050405020304" pitchFamily="18" charset="0"/>
              </a:rPr>
            </a:br>
            <a:r>
              <a:rPr lang="en-US" sz="2000" dirty="0">
                <a:solidFill>
                  <a:srgbClr val="FF0000"/>
                </a:solidFill>
                <a:latin typeface="Bookman Old Style" panose="02050604050505020204" pitchFamily="18" charset="0"/>
                <a:cs typeface="Times New Roman" panose="02020603050405020304" pitchFamily="18" charset="0"/>
              </a:rPr>
              <a:t>D-E is the phase change L→S freezing</a:t>
            </a:r>
            <a:br>
              <a:rPr lang="en-US" sz="2000" dirty="0">
                <a:solidFill>
                  <a:srgbClr val="FF0000"/>
                </a:solidFill>
                <a:latin typeface="Bookman Old Style" panose="02050604050505020204" pitchFamily="18" charset="0"/>
                <a:cs typeface="Times New Roman" panose="02020603050405020304" pitchFamily="18" charset="0"/>
              </a:rPr>
            </a:br>
            <a:br>
              <a:rPr lang="en-US" sz="2000" dirty="0">
                <a:solidFill>
                  <a:srgbClr val="FF0000"/>
                </a:solidFill>
                <a:latin typeface="Bookman Old Style" panose="02050604050505020204" pitchFamily="18" charset="0"/>
                <a:cs typeface="Times New Roman" panose="02020603050405020304" pitchFamily="18" charset="0"/>
              </a:rPr>
            </a:br>
            <a:r>
              <a:rPr lang="en-US" sz="2000" dirty="0">
                <a:solidFill>
                  <a:srgbClr val="FF0000"/>
                </a:solidFill>
                <a:latin typeface="Bookman Old Style" panose="02050604050505020204" pitchFamily="18" charset="0"/>
                <a:cs typeface="Times New Roman" panose="02020603050405020304" pitchFamily="18" charset="0"/>
              </a:rPr>
              <a:t>E-F is cooling ice solid only</a:t>
            </a:r>
            <a:endParaRPr lang="en-US" sz="2000" dirty="0">
              <a:solidFill>
                <a:srgbClr val="FF0000"/>
              </a:solidFill>
              <a:latin typeface="Bookman Old Style" panose="02050604050505020204" pitchFamily="18" charset="0"/>
            </a:endParaRPr>
          </a:p>
        </p:txBody>
      </p:sp>
      <p:sp>
        <p:nvSpPr>
          <p:cNvPr id="23" name="TextBox 22">
            <a:extLst>
              <a:ext uri="{FF2B5EF4-FFF2-40B4-BE49-F238E27FC236}">
                <a16:creationId xmlns:a16="http://schemas.microsoft.com/office/drawing/2014/main" id="{3D88E73F-563A-4474-9134-55CC15C66CD3}"/>
              </a:ext>
            </a:extLst>
          </p:cNvPr>
          <p:cNvSpPr txBox="1"/>
          <p:nvPr/>
        </p:nvSpPr>
        <p:spPr>
          <a:xfrm>
            <a:off x="463826" y="5989983"/>
            <a:ext cx="11343861" cy="523220"/>
          </a:xfrm>
          <a:prstGeom prst="rect">
            <a:avLst/>
          </a:prstGeom>
          <a:noFill/>
        </p:spPr>
        <p:txBody>
          <a:bodyPr wrap="square" rtlCol="0">
            <a:spAutoFit/>
          </a:bodyPr>
          <a:lstStyle/>
          <a:p>
            <a:r>
              <a:rPr lang="en-US" sz="2800" b="1" dirty="0">
                <a:solidFill>
                  <a:srgbClr val="000099"/>
                </a:solidFill>
                <a:latin typeface="Times New Roman" panose="02020603050405020304" pitchFamily="18" charset="0"/>
                <a:cs typeface="Times New Roman" panose="02020603050405020304" pitchFamily="18" charset="0"/>
              </a:rPr>
              <a:t>Liquid to solid is only from D to E, or 7 to 9 minutes.  Choice 4</a:t>
            </a:r>
          </a:p>
        </p:txBody>
      </p:sp>
    </p:spTree>
    <p:extLst>
      <p:ext uri="{BB962C8B-B14F-4D97-AF65-F5344CB8AC3E}">
        <p14:creationId xmlns:p14="http://schemas.microsoft.com/office/powerpoint/2010/main" val="16189463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23A2BFC-FE32-4A29-B0F5-464CF2295F89}"/>
              </a:ext>
            </a:extLst>
          </p:cNvPr>
          <p:cNvSpPr txBox="1"/>
          <p:nvPr/>
        </p:nvSpPr>
        <p:spPr>
          <a:xfrm>
            <a:off x="0" y="0"/>
            <a:ext cx="12192000" cy="2246769"/>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50.  This is the combustion of methane, and it’s exothermic too.  It’s reactants are</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methane and oxygen, to make more effective collisions you can increase their</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temperature (not a choice) increase their surface area (doesn’t actually apply to</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gases) or </a:t>
            </a:r>
            <a:r>
              <a:rPr lang="en-US" sz="2800" dirty="0">
                <a:solidFill>
                  <a:srgbClr val="FF0000"/>
                </a:solidFill>
                <a:latin typeface="Times New Roman" panose="02020603050405020304" pitchFamily="18" charset="0"/>
                <a:cs typeface="Times New Roman" panose="02020603050405020304" pitchFamily="18" charset="0"/>
              </a:rPr>
              <a:t>you could increase their concentration (which is correct).  </a:t>
            </a:r>
            <a:r>
              <a:rPr lang="en-US" sz="2800" dirty="0">
                <a:latin typeface="Times New Roman" panose="02020603050405020304" pitchFamily="18" charset="0"/>
                <a:cs typeface="Times New Roman" panose="02020603050405020304" pitchFamily="18" charset="0"/>
              </a:rPr>
              <a:t>You might</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try a catalyst to speed it up, but that DOES NOT impact collisions.  </a:t>
            </a:r>
          </a:p>
        </p:txBody>
      </p:sp>
      <p:pic>
        <p:nvPicPr>
          <p:cNvPr id="4" name="Picture 3">
            <a:extLst>
              <a:ext uri="{FF2B5EF4-FFF2-40B4-BE49-F238E27FC236}">
                <a16:creationId xmlns:a16="http://schemas.microsoft.com/office/drawing/2014/main" id="{ADEE4975-82A4-48FA-8E08-329B323F80C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3257" y="3313043"/>
            <a:ext cx="9476869" cy="1005123"/>
          </a:xfrm>
          <a:prstGeom prst="rect">
            <a:avLst/>
          </a:prstGeom>
        </p:spPr>
      </p:pic>
      <p:sp>
        <p:nvSpPr>
          <p:cNvPr id="5" name="TextBox 4">
            <a:extLst>
              <a:ext uri="{FF2B5EF4-FFF2-40B4-BE49-F238E27FC236}">
                <a16:creationId xmlns:a16="http://schemas.microsoft.com/office/drawing/2014/main" id="{DD7979E8-3EC1-4096-BBE1-D802BD1ACDF3}"/>
              </a:ext>
            </a:extLst>
          </p:cNvPr>
          <p:cNvSpPr txBox="1"/>
          <p:nvPr/>
        </p:nvSpPr>
        <p:spPr>
          <a:xfrm>
            <a:off x="2746822" y="3995000"/>
            <a:ext cx="6241774" cy="646331"/>
          </a:xfrm>
          <a:prstGeom prst="rect">
            <a:avLst/>
          </a:prstGeom>
          <a:noFill/>
        </p:spPr>
        <p:txBody>
          <a:bodyPr wrap="square" rtlCol="0">
            <a:spAutoFit/>
          </a:bodyPr>
          <a:lstStyle/>
          <a:p>
            <a:r>
              <a:rPr lang="en-US" sz="2400" dirty="0">
                <a:solidFill>
                  <a:srgbClr val="000099"/>
                </a:solidFill>
                <a:latin typeface="Bookman Old Style" panose="02050604050505020204" pitchFamily="18" charset="0"/>
              </a:rPr>
              <a:t>Reactants    </a:t>
            </a:r>
            <a:r>
              <a:rPr lang="en-US" sz="3600" dirty="0">
                <a:solidFill>
                  <a:srgbClr val="000099"/>
                </a:solidFill>
                <a:latin typeface="Bookman Old Style" panose="02050604050505020204" pitchFamily="18" charset="0"/>
                <a:cs typeface="Times New Roman" panose="02020603050405020304" pitchFamily="18" charset="0"/>
              </a:rPr>
              <a:t>→</a:t>
            </a:r>
            <a:r>
              <a:rPr lang="en-US" sz="2400" dirty="0">
                <a:solidFill>
                  <a:srgbClr val="000099"/>
                </a:solidFill>
                <a:latin typeface="Bookman Old Style" panose="02050604050505020204" pitchFamily="18" charset="0"/>
                <a:cs typeface="Times New Roman" panose="02020603050405020304" pitchFamily="18" charset="0"/>
              </a:rPr>
              <a:t>     Products</a:t>
            </a:r>
            <a:endParaRPr lang="en-US" sz="2400" dirty="0">
              <a:solidFill>
                <a:srgbClr val="000099"/>
              </a:solidFill>
              <a:latin typeface="Bookman Old Style" panose="02050604050505020204" pitchFamily="18" charset="0"/>
            </a:endParaRPr>
          </a:p>
        </p:txBody>
      </p:sp>
    </p:spTree>
    <p:extLst>
      <p:ext uri="{BB962C8B-B14F-4D97-AF65-F5344CB8AC3E}">
        <p14:creationId xmlns:p14="http://schemas.microsoft.com/office/powerpoint/2010/main" val="27440198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E6684EE-F382-463D-9A96-ABDA1EEAE608}"/>
              </a:ext>
            </a:extLst>
          </p:cNvPr>
          <p:cNvSpPr txBox="1"/>
          <p:nvPr/>
        </p:nvSpPr>
        <p:spPr>
          <a:xfrm>
            <a:off x="145774" y="371061"/>
            <a:ext cx="11741426" cy="6186309"/>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51.  Convert melting point of mercury to Celsius.  </a:t>
            </a: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Look up the temperature on table S, it’s 234 Kelvin.</a:t>
            </a: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Write the formula, do the math:   K = C + 273  →   234 K = C + 273   →  C = -39.0</a:t>
            </a:r>
            <a:r>
              <a:rPr lang="en-US" sz="2400" dirty="0">
                <a:latin typeface="Times New Roman" panose="02020603050405020304" pitchFamily="18" charset="0"/>
                <a:ea typeface="Verdana" panose="020B0604030504040204" pitchFamily="34"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C</a:t>
            </a: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endParaRPr lang="en-US" sz="2400" dirty="0">
              <a:solidFill>
                <a:srgbClr val="FF0000"/>
              </a:solidFill>
              <a:latin typeface="Times New Roman" panose="02020603050405020304" pitchFamily="18" charset="0"/>
              <a:cs typeface="Times New Roman" panose="02020603050405020304" pitchFamily="18" charset="0"/>
            </a:endParaRPr>
          </a:p>
          <a:p>
            <a:r>
              <a:rPr lang="en-US" sz="2400" dirty="0">
                <a:solidFill>
                  <a:srgbClr val="FF0000"/>
                </a:solidFill>
                <a:latin typeface="Times New Roman" panose="02020603050405020304" pitchFamily="18" charset="0"/>
                <a:cs typeface="Times New Roman" panose="02020603050405020304" pitchFamily="18" charset="0"/>
              </a:rPr>
              <a:t>52.  Lewis dot diagram for hydrogen </a:t>
            </a:r>
            <a:r>
              <a:rPr lang="en-US" sz="2400" dirty="0" err="1">
                <a:solidFill>
                  <a:srgbClr val="FF0000"/>
                </a:solidFill>
                <a:latin typeface="Times New Roman" panose="02020603050405020304" pitchFamily="18" charset="0"/>
                <a:cs typeface="Times New Roman" panose="02020603050405020304" pitchFamily="18" charset="0"/>
              </a:rPr>
              <a:t>MONOfluoride</a:t>
            </a:r>
            <a:r>
              <a:rPr lang="en-US" sz="2400" dirty="0">
                <a:solidFill>
                  <a:srgbClr val="FF0000"/>
                </a:solidFill>
                <a:latin typeface="Times New Roman" panose="02020603050405020304" pitchFamily="18" charset="0"/>
                <a:cs typeface="Times New Roman" panose="02020603050405020304" pitchFamily="18" charset="0"/>
              </a:rPr>
              <a:t>  (HF)</a:t>
            </a:r>
            <a:br>
              <a:rPr lang="en-US" sz="2400" dirty="0">
                <a:solidFill>
                  <a:srgbClr val="FF0000"/>
                </a:solidFill>
                <a:latin typeface="Times New Roman" panose="02020603050405020304" pitchFamily="18" charset="0"/>
                <a:cs typeface="Times New Roman" panose="02020603050405020304" pitchFamily="18" charset="0"/>
              </a:rPr>
            </a:br>
            <a:r>
              <a:rPr lang="en-US" sz="2400" dirty="0">
                <a:solidFill>
                  <a:srgbClr val="FF0000"/>
                </a:solidFill>
                <a:latin typeface="Times New Roman" panose="02020603050405020304" pitchFamily="18" charset="0"/>
                <a:cs typeface="Times New Roman" panose="02020603050405020304" pitchFamily="18" charset="0"/>
              </a:rPr>
              <a:t>        H has one dot (1 electron), F has 7 dots total.</a:t>
            </a:r>
            <a:br>
              <a:rPr lang="en-US" sz="2400" dirty="0">
                <a:solidFill>
                  <a:srgbClr val="FF0000"/>
                </a:solidFill>
                <a:latin typeface="Times New Roman" panose="02020603050405020304" pitchFamily="18" charset="0"/>
                <a:cs typeface="Times New Roman" panose="02020603050405020304" pitchFamily="18" charset="0"/>
              </a:rPr>
            </a:br>
            <a:r>
              <a:rPr lang="en-US" sz="2400" dirty="0">
                <a:solidFill>
                  <a:srgbClr val="FF0000"/>
                </a:solidFill>
                <a:latin typeface="Times New Roman" panose="02020603050405020304" pitchFamily="18" charset="0"/>
                <a:cs typeface="Times New Roman" panose="02020603050405020304" pitchFamily="18" charset="0"/>
              </a:rPr>
              <a:t>        Combined, F gets the octet.  Not ionic, no brackets here. </a:t>
            </a:r>
            <a:br>
              <a:rPr lang="en-US" sz="2400" dirty="0">
                <a:solidFill>
                  <a:srgbClr val="FF0000"/>
                </a:solidFill>
                <a:latin typeface="Times New Roman" panose="02020603050405020304" pitchFamily="18" charset="0"/>
                <a:cs typeface="Times New Roman" panose="02020603050405020304" pitchFamily="18" charset="0"/>
              </a:rPr>
            </a:br>
            <a:br>
              <a:rPr lang="en-US" sz="2400" dirty="0">
                <a:solidFill>
                  <a:srgbClr val="FF0000"/>
                </a:solidFill>
                <a:latin typeface="Times New Roman" panose="02020603050405020304" pitchFamily="18" charset="0"/>
                <a:cs typeface="Times New Roman" panose="02020603050405020304" pitchFamily="18" charset="0"/>
              </a:rPr>
            </a:br>
            <a:endParaRPr lang="en-US" sz="2400" dirty="0">
              <a:solidFill>
                <a:srgbClr val="FF0000"/>
              </a:solidFill>
              <a:latin typeface="Times New Roman" panose="02020603050405020304" pitchFamily="18" charset="0"/>
              <a:cs typeface="Times New Roman" panose="02020603050405020304" pitchFamily="18" charset="0"/>
            </a:endParaRPr>
          </a:p>
          <a:p>
            <a:r>
              <a:rPr lang="en-US" sz="2800" dirty="0">
                <a:solidFill>
                  <a:schemeClr val="tx1">
                    <a:lumMod val="95000"/>
                    <a:lumOff val="5000"/>
                  </a:schemeClr>
                </a:solidFill>
                <a:latin typeface="Times New Roman" panose="02020603050405020304" pitchFamily="18" charset="0"/>
                <a:cs typeface="Times New Roman" panose="02020603050405020304" pitchFamily="18" charset="0"/>
              </a:rPr>
              <a:t>53.  Numerical setup (don’t solve but you could)</a:t>
            </a:r>
            <a:br>
              <a:rPr lang="en-US" sz="2800" dirty="0">
                <a:solidFill>
                  <a:schemeClr val="tx1">
                    <a:lumMod val="95000"/>
                    <a:lumOff val="5000"/>
                  </a:schemeClr>
                </a:solidFill>
                <a:latin typeface="Times New Roman" panose="02020603050405020304" pitchFamily="18" charset="0"/>
                <a:cs typeface="Times New Roman" panose="02020603050405020304" pitchFamily="18" charset="0"/>
              </a:rPr>
            </a:br>
            <a:br>
              <a:rPr lang="en-US" sz="280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2800" dirty="0">
                <a:solidFill>
                  <a:schemeClr val="tx1">
                    <a:lumMod val="95000"/>
                    <a:lumOff val="5000"/>
                  </a:schemeClr>
                </a:solidFill>
                <a:latin typeface="Times New Roman" panose="02020603050405020304" pitchFamily="18" charset="0"/>
                <a:cs typeface="Times New Roman" panose="02020603050405020304" pitchFamily="18" charset="0"/>
              </a:rPr>
              <a:t>        q = </a:t>
            </a:r>
            <a:r>
              <a:rPr lang="en-US" sz="2800" dirty="0" err="1">
                <a:solidFill>
                  <a:schemeClr val="tx1">
                    <a:lumMod val="95000"/>
                    <a:lumOff val="5000"/>
                  </a:schemeClr>
                </a:solidFill>
                <a:latin typeface="Times New Roman" panose="02020603050405020304" pitchFamily="18" charset="0"/>
                <a:cs typeface="Times New Roman" panose="02020603050405020304" pitchFamily="18" charset="0"/>
              </a:rPr>
              <a:t>mH</a:t>
            </a:r>
            <a:r>
              <a:rPr lang="en-US" sz="2800" baseline="-25000" dirty="0" err="1">
                <a:solidFill>
                  <a:schemeClr val="tx1">
                    <a:lumMod val="95000"/>
                    <a:lumOff val="5000"/>
                  </a:schemeClr>
                </a:solidFill>
                <a:latin typeface="Times New Roman" panose="02020603050405020304" pitchFamily="18" charset="0"/>
                <a:cs typeface="Times New Roman" panose="02020603050405020304" pitchFamily="18" charset="0"/>
              </a:rPr>
              <a:t>V</a:t>
            </a:r>
            <a:r>
              <a:rPr lang="en-US" sz="2800" dirty="0">
                <a:solidFill>
                  <a:schemeClr val="tx1">
                    <a:lumMod val="95000"/>
                    <a:lumOff val="5000"/>
                  </a:schemeClr>
                </a:solidFill>
                <a:latin typeface="Times New Roman" panose="02020603050405020304" pitchFamily="18" charset="0"/>
                <a:cs typeface="Times New Roman" panose="02020603050405020304" pitchFamily="18" charset="0"/>
              </a:rPr>
              <a:t>  =  (102.3 g)(2260 J/g)</a:t>
            </a: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p:txBody>
      </p:sp>
      <p:pic>
        <p:nvPicPr>
          <p:cNvPr id="1026" name="Picture 2" descr="Image result for HF lewis dot diagram">
            <a:extLst>
              <a:ext uri="{FF2B5EF4-FFF2-40B4-BE49-F238E27FC236}">
                <a16:creationId xmlns:a16="http://schemas.microsoft.com/office/drawing/2014/main" id="{A23B23BF-CE50-4E83-8FA8-F3481EBCDE45}"/>
              </a:ext>
            </a:extLst>
          </p:cNvPr>
          <p:cNvPicPr>
            <a:picLocks noChangeAspect="1" noChangeArrowheads="1"/>
          </p:cNvPicPr>
          <p:nvPr/>
        </p:nvPicPr>
        <p:blipFill rotWithShape="1">
          <a:blip r:embed="rId2">
            <a:duotone>
              <a:prstClr val="black"/>
              <a:schemeClr val="accent4">
                <a:tint val="45000"/>
                <a:satMod val="400000"/>
              </a:schemeClr>
            </a:duotone>
            <a:extLst>
              <a:ext uri="{28A0092B-C50C-407E-A947-70E740481C1C}">
                <a14:useLocalDpi xmlns:a14="http://schemas.microsoft.com/office/drawing/2010/main" val="0"/>
              </a:ext>
            </a:extLst>
          </a:blip>
          <a:srcRect l="71366"/>
          <a:stretch/>
        </p:blipFill>
        <p:spPr bwMode="auto">
          <a:xfrm>
            <a:off x="8507896" y="2613871"/>
            <a:ext cx="2083903" cy="1286618"/>
          </a:xfrm>
          <a:prstGeom prst="rect">
            <a:avLst/>
          </a:prstGeom>
          <a:noFill/>
          <a:extLst>
            <a:ext uri="{909E8E84-426E-40DD-AFC4-6F175D3DCCD1}">
              <a14:hiddenFill xmlns:a14="http://schemas.microsoft.com/office/drawing/2010/main">
                <a:solidFill>
                  <a:srgbClr val="FFFFFF"/>
                </a:solidFill>
              </a14:hiddenFill>
            </a:ext>
          </a:extLst>
        </p:spPr>
      </p:pic>
      <p:cxnSp>
        <p:nvCxnSpPr>
          <p:cNvPr id="4" name="Straight Arrow Connector 3">
            <a:extLst>
              <a:ext uri="{FF2B5EF4-FFF2-40B4-BE49-F238E27FC236}">
                <a16:creationId xmlns:a16="http://schemas.microsoft.com/office/drawing/2014/main" id="{2C625081-B9A3-43ED-91B1-1FDD88355439}"/>
              </a:ext>
            </a:extLst>
          </p:cNvPr>
          <p:cNvCxnSpPr>
            <a:cxnSpLocks/>
          </p:cNvCxnSpPr>
          <p:nvPr/>
        </p:nvCxnSpPr>
        <p:spPr>
          <a:xfrm flipV="1">
            <a:off x="7103165" y="3257180"/>
            <a:ext cx="1616765" cy="171821"/>
          </a:xfrm>
          <a:prstGeom prst="straightConnector1">
            <a:avLst/>
          </a:prstGeom>
          <a:ln w="57150">
            <a:solidFill>
              <a:srgbClr val="FF0000"/>
            </a:solidFill>
            <a:tailEnd type="triangle"/>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13545539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0904368-6EDD-46AB-A666-9E5450D5A385}"/>
              </a:ext>
            </a:extLst>
          </p:cNvPr>
          <p:cNvSpPr txBox="1"/>
          <p:nvPr/>
        </p:nvSpPr>
        <p:spPr>
          <a:xfrm>
            <a:off x="0" y="159026"/>
            <a:ext cx="12192000" cy="5632311"/>
          </a:xfrm>
          <a:prstGeom prst="rect">
            <a:avLst/>
          </a:prstGeom>
          <a:noFill/>
        </p:spPr>
        <p:txBody>
          <a:bodyPr wrap="square" rtlCol="0">
            <a:spAutoFit/>
          </a:bodyPr>
          <a:lstStyle/>
          <a:p>
            <a:pPr marL="342900" indent="-342900">
              <a:buAutoNum type="arabicPeriod" startAt="54"/>
            </a:pPr>
            <a:r>
              <a:rPr lang="en-US" sz="2400" dirty="0">
                <a:latin typeface="Times New Roman" panose="02020603050405020304" pitchFamily="18" charset="0"/>
                <a:cs typeface="Times New Roman" panose="02020603050405020304" pitchFamily="18" charset="0"/>
              </a:rPr>
              <a:t>  Acid base Chem, Table M.  This solution, 0.10 M NH3 is a weak base, which would have a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pH of more than 7, but probably less than 9.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All solutions with pH over 4.4 in methyl orange turn yellow.  </a:t>
            </a: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a:p>
            <a:pPr marL="342900" indent="-342900">
              <a:buAutoNum type="arabicPeriod" startAt="54"/>
            </a:pPr>
            <a:r>
              <a:rPr lang="en-US" sz="2400" dirty="0">
                <a:latin typeface="Times New Roman" panose="02020603050405020304" pitchFamily="18" charset="0"/>
                <a:cs typeface="Times New Roman" panose="02020603050405020304" pitchFamily="18" charset="0"/>
              </a:rPr>
              <a:t>  It’s A and D.  Look at this picture now.  </a:t>
            </a: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a:t>
            </a:r>
            <a:r>
              <a:rPr lang="en-US" sz="2400" dirty="0">
                <a:solidFill>
                  <a:srgbClr val="000099"/>
                </a:solidFill>
                <a:latin typeface="Times New Roman" panose="02020603050405020304" pitchFamily="18" charset="0"/>
                <a:cs typeface="Times New Roman" panose="02020603050405020304" pitchFamily="18" charset="0"/>
              </a:rPr>
              <a:t>The mixture, at the bottom,                                                                          </a:t>
            </a:r>
            <a:br>
              <a:rPr lang="en-US" sz="2400" dirty="0">
                <a:solidFill>
                  <a:srgbClr val="000099"/>
                </a:solidFill>
                <a:latin typeface="Times New Roman" panose="02020603050405020304" pitchFamily="18" charset="0"/>
                <a:cs typeface="Times New Roman" panose="02020603050405020304" pitchFamily="18" charset="0"/>
              </a:rPr>
            </a:br>
            <a:r>
              <a:rPr lang="en-US" sz="2400" dirty="0">
                <a:solidFill>
                  <a:srgbClr val="000099"/>
                </a:solidFill>
                <a:latin typeface="Times New Roman" panose="02020603050405020304" pitchFamily="18" charset="0"/>
                <a:cs typeface="Times New Roman" panose="02020603050405020304" pitchFamily="18" charset="0"/>
              </a:rPr>
              <a:t>                                                                                                    contains lots of stuff.  Some</a:t>
            </a:r>
            <a:br>
              <a:rPr lang="en-US" sz="2400" dirty="0">
                <a:solidFill>
                  <a:srgbClr val="000099"/>
                </a:solidFill>
                <a:latin typeface="Times New Roman" panose="02020603050405020304" pitchFamily="18" charset="0"/>
                <a:cs typeface="Times New Roman" panose="02020603050405020304" pitchFamily="18" charset="0"/>
              </a:rPr>
            </a:br>
            <a:r>
              <a:rPr lang="en-US" sz="2400" dirty="0">
                <a:solidFill>
                  <a:srgbClr val="000099"/>
                </a:solidFill>
                <a:latin typeface="Times New Roman" panose="02020603050405020304" pitchFamily="18" charset="0"/>
                <a:cs typeface="Times New Roman" panose="02020603050405020304" pitchFamily="18" charset="0"/>
              </a:rPr>
              <a:t>                                                                                                    could be A, D X, Z, or other</a:t>
            </a:r>
            <a:br>
              <a:rPr lang="en-US" sz="2400" dirty="0">
                <a:solidFill>
                  <a:srgbClr val="000099"/>
                </a:solidFill>
                <a:latin typeface="Times New Roman" panose="02020603050405020304" pitchFamily="18" charset="0"/>
                <a:cs typeface="Times New Roman" panose="02020603050405020304" pitchFamily="18" charset="0"/>
              </a:rPr>
            </a:br>
            <a:r>
              <a:rPr lang="en-US" sz="2400" dirty="0">
                <a:solidFill>
                  <a:srgbClr val="000099"/>
                </a:solidFill>
                <a:latin typeface="Times New Roman" panose="02020603050405020304" pitchFamily="18" charset="0"/>
                <a:cs typeface="Times New Roman" panose="02020603050405020304" pitchFamily="18" charset="0"/>
              </a:rPr>
              <a:t>                                                                                                    stuff.  We don’t know, but we                  </a:t>
            </a:r>
            <a:br>
              <a:rPr lang="en-US" sz="2400" dirty="0">
                <a:solidFill>
                  <a:srgbClr val="000099"/>
                </a:solidFill>
                <a:latin typeface="Times New Roman" panose="02020603050405020304" pitchFamily="18" charset="0"/>
                <a:cs typeface="Times New Roman" panose="02020603050405020304" pitchFamily="18" charset="0"/>
              </a:rPr>
            </a:br>
            <a:r>
              <a:rPr lang="en-US" sz="2400" dirty="0">
                <a:solidFill>
                  <a:srgbClr val="000099"/>
                </a:solidFill>
                <a:latin typeface="Times New Roman" panose="02020603050405020304" pitchFamily="18" charset="0"/>
                <a:cs typeface="Times New Roman" panose="02020603050405020304" pitchFamily="18" charset="0"/>
              </a:rPr>
              <a:t>                                                                                                    can match up the choices with </a:t>
            </a:r>
            <a:br>
              <a:rPr lang="en-US" sz="2400" dirty="0">
                <a:solidFill>
                  <a:srgbClr val="000099"/>
                </a:solidFill>
                <a:latin typeface="Times New Roman" panose="02020603050405020304" pitchFamily="18" charset="0"/>
                <a:cs typeface="Times New Roman" panose="02020603050405020304" pitchFamily="18" charset="0"/>
              </a:rPr>
            </a:br>
            <a:r>
              <a:rPr lang="en-US" sz="2400" dirty="0">
                <a:solidFill>
                  <a:srgbClr val="000099"/>
                </a:solidFill>
                <a:latin typeface="Times New Roman" panose="02020603050405020304" pitchFamily="18" charset="0"/>
                <a:cs typeface="Times New Roman" panose="02020603050405020304" pitchFamily="18" charset="0"/>
              </a:rPr>
              <a:t>                                                                                                    the mixture.  A and D are there.  </a:t>
            </a:r>
          </a:p>
        </p:txBody>
      </p:sp>
      <p:pic>
        <p:nvPicPr>
          <p:cNvPr id="2050" name="Picture 2" descr="Image result for sun cartoon">
            <a:extLst>
              <a:ext uri="{FF2B5EF4-FFF2-40B4-BE49-F238E27FC236}">
                <a16:creationId xmlns:a16="http://schemas.microsoft.com/office/drawing/2014/main" id="{F2B829F2-9BC7-434F-92EB-DEBE7F3549E5}"/>
              </a:ext>
            </a:extLst>
          </p:cNvPr>
          <p:cNvPicPr>
            <a:picLocks noChangeAspect="1" noChangeArrowheads="1"/>
          </p:cNvPicPr>
          <p:nvPr/>
        </p:nvPicPr>
        <p:blipFill>
          <a:blip r:embed="rId2" cstate="screen">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a:ext>
            </a:extLst>
          </a:blip>
          <a:srcRect/>
          <a:stretch>
            <a:fillRect/>
          </a:stretch>
        </p:blipFill>
        <p:spPr bwMode="auto">
          <a:xfrm>
            <a:off x="9191250" y="680042"/>
            <a:ext cx="2467349" cy="2467349"/>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a:extLst>
              <a:ext uri="{FF2B5EF4-FFF2-40B4-BE49-F238E27FC236}">
                <a16:creationId xmlns:a16="http://schemas.microsoft.com/office/drawing/2014/main" id="{CA8197D5-2318-4664-9828-7FCE610656A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0143" y="2620636"/>
            <a:ext cx="7779318" cy="4078337"/>
          </a:xfrm>
          <a:prstGeom prst="rect">
            <a:avLst/>
          </a:prstGeom>
        </p:spPr>
      </p:pic>
      <p:cxnSp>
        <p:nvCxnSpPr>
          <p:cNvPr id="6" name="Straight Arrow Connector 5">
            <a:extLst>
              <a:ext uri="{FF2B5EF4-FFF2-40B4-BE49-F238E27FC236}">
                <a16:creationId xmlns:a16="http://schemas.microsoft.com/office/drawing/2014/main" id="{13E80E2B-2B52-45B8-94DE-8E5836C7EBA2}"/>
              </a:ext>
            </a:extLst>
          </p:cNvPr>
          <p:cNvCxnSpPr/>
          <p:nvPr/>
        </p:nvCxnSpPr>
        <p:spPr>
          <a:xfrm>
            <a:off x="7394713" y="1338470"/>
            <a:ext cx="2941983" cy="30480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434591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12192000" cy="6586418"/>
          </a:xfrm>
          <a:prstGeom prst="rect">
            <a:avLst/>
          </a:prstGeom>
          <a:noFill/>
        </p:spPr>
        <p:txBody>
          <a:bodyPr wrap="square" rtlCol="0">
            <a:spAutoFit/>
          </a:bodyPr>
          <a:lstStyle/>
          <a:p>
            <a:pPr marL="342900" indent="-342900">
              <a:buAutoNum type="arabicPeriod" startAt="56"/>
            </a:pPr>
            <a:r>
              <a:rPr lang="en-US" sz="4400" dirty="0">
                <a:solidFill>
                  <a:srgbClr val="0000FF"/>
                </a:solidFill>
              </a:rPr>
              <a:t>In terms of electrons AND energy states, how light emitted by excited atoms is produced.</a:t>
            </a:r>
          </a:p>
          <a:p>
            <a:br>
              <a:rPr lang="en-US" dirty="0"/>
            </a:br>
            <a:br>
              <a:rPr lang="en-US" dirty="0"/>
            </a:br>
            <a:endParaRPr lang="en-US" dirty="0"/>
          </a:p>
          <a:p>
            <a:r>
              <a:rPr lang="en-US" sz="2800" dirty="0">
                <a:solidFill>
                  <a:srgbClr val="FF0000"/>
                </a:solidFill>
              </a:rPr>
              <a:t>Atoms have electrons in the ground state (lowest energy levels) normally.  </a:t>
            </a:r>
          </a:p>
          <a:p>
            <a:endParaRPr lang="en-US" sz="2800" dirty="0">
              <a:solidFill>
                <a:srgbClr val="FF0000"/>
              </a:solidFill>
            </a:endParaRPr>
          </a:p>
          <a:p>
            <a:r>
              <a:rPr lang="en-US" sz="2800" dirty="0">
                <a:solidFill>
                  <a:srgbClr val="FF0000"/>
                </a:solidFill>
              </a:rPr>
              <a:t>When they get energized, the electrons can absorb specific amounts of energy </a:t>
            </a:r>
            <a:br>
              <a:rPr lang="en-US" sz="2800" dirty="0">
                <a:solidFill>
                  <a:srgbClr val="FF0000"/>
                </a:solidFill>
              </a:rPr>
            </a:br>
            <a:r>
              <a:rPr lang="en-US" sz="2800" dirty="0">
                <a:solidFill>
                  <a:srgbClr val="FF0000"/>
                </a:solidFill>
              </a:rPr>
              <a:t>and jump up to higher than normal electron orbitals.  This is the excited state.</a:t>
            </a:r>
          </a:p>
          <a:p>
            <a:endParaRPr lang="en-US" sz="2800" dirty="0">
              <a:solidFill>
                <a:srgbClr val="FF0000"/>
              </a:solidFill>
            </a:endParaRPr>
          </a:p>
          <a:p>
            <a:r>
              <a:rPr lang="en-US" sz="2800" dirty="0">
                <a:solidFill>
                  <a:srgbClr val="FF0000"/>
                </a:solidFill>
              </a:rPr>
              <a:t>When these electrons emit that newly absorbed energy, that is the spectra.  </a:t>
            </a:r>
            <a:br>
              <a:rPr lang="en-US" sz="2800" dirty="0">
                <a:solidFill>
                  <a:srgbClr val="FF0000"/>
                </a:solidFill>
              </a:rPr>
            </a:br>
            <a:r>
              <a:rPr lang="en-US" sz="2800">
                <a:solidFill>
                  <a:srgbClr val="FF0000"/>
                </a:solidFill>
              </a:rPr>
              <a:t>When </a:t>
            </a:r>
            <a:r>
              <a:rPr lang="en-US" sz="2800" dirty="0">
                <a:solidFill>
                  <a:srgbClr val="FF0000"/>
                </a:solidFill>
              </a:rPr>
              <a:t>they emit that energy, they can go back to the ground state </a:t>
            </a:r>
            <a:r>
              <a:rPr lang="en-US" sz="2800">
                <a:solidFill>
                  <a:srgbClr val="FF0000"/>
                </a:solidFill>
              </a:rPr>
              <a:t>orbitals </a:t>
            </a:r>
            <a:br>
              <a:rPr lang="en-US" sz="2800">
                <a:solidFill>
                  <a:srgbClr val="FF0000"/>
                </a:solidFill>
              </a:rPr>
            </a:br>
            <a:r>
              <a:rPr lang="en-US" sz="2800">
                <a:solidFill>
                  <a:srgbClr val="FF0000"/>
                </a:solidFill>
              </a:rPr>
              <a:t>or </a:t>
            </a:r>
            <a:r>
              <a:rPr lang="en-US" sz="2800" dirty="0">
                <a:solidFill>
                  <a:srgbClr val="FF0000"/>
                </a:solidFill>
              </a:rPr>
              <a:t>energy levels they normally live in.  </a:t>
            </a:r>
          </a:p>
          <a:p>
            <a:endParaRPr lang="en-US" sz="2800" dirty="0">
              <a:solidFill>
                <a:srgbClr val="FF0000"/>
              </a:solidFill>
            </a:endParaRPr>
          </a:p>
          <a:p>
            <a:r>
              <a:rPr lang="en-US" sz="2800" dirty="0">
                <a:solidFill>
                  <a:srgbClr val="FF0000"/>
                </a:solidFill>
              </a:rPr>
              <a:t>Spectra is EMITTED when energy is released.  </a:t>
            </a:r>
          </a:p>
        </p:txBody>
      </p:sp>
    </p:spTree>
    <p:extLst>
      <p:ext uri="{BB962C8B-B14F-4D97-AF65-F5344CB8AC3E}">
        <p14:creationId xmlns:p14="http://schemas.microsoft.com/office/powerpoint/2010/main" val="33555509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F84E778-C51E-41B4-92CD-24EE6E8FF3C8}"/>
              </a:ext>
            </a:extLst>
          </p:cNvPr>
          <p:cNvSpPr txBox="1"/>
          <p:nvPr/>
        </p:nvSpPr>
        <p:spPr>
          <a:xfrm>
            <a:off x="0" y="0"/>
            <a:ext cx="12192000" cy="5632311"/>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57.  This is hardly chemistry, it’s reading the table, and knowing the difference between physical</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and chemical properties.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State a chemical property of IODINE.  The correct choices include: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 forms ionic bonds with active metals     or     forms ionic bonds       or      reacts with metals</a:t>
            </a: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endParaRPr lang="en-US" sz="2400" dirty="0">
              <a:solidFill>
                <a:srgbClr val="000099"/>
              </a:solidFill>
              <a:latin typeface="Times New Roman" panose="02020603050405020304" pitchFamily="18" charset="0"/>
              <a:cs typeface="Times New Roman" panose="02020603050405020304" pitchFamily="18" charset="0"/>
            </a:endParaRPr>
          </a:p>
          <a:p>
            <a:pPr marL="457200" indent="-457200">
              <a:buAutoNum type="arabicPeriod" startAt="58"/>
            </a:pPr>
            <a:r>
              <a:rPr lang="en-US" sz="2400" dirty="0">
                <a:solidFill>
                  <a:srgbClr val="000099"/>
                </a:solidFill>
                <a:latin typeface="Times New Roman" panose="02020603050405020304" pitchFamily="18" charset="0"/>
                <a:cs typeface="Times New Roman" panose="02020603050405020304" pitchFamily="18" charset="0"/>
              </a:rPr>
              <a:t>Look at periodic table now:  Ground state </a:t>
            </a:r>
            <a:r>
              <a:rPr lang="en-US" sz="2400" dirty="0" err="1">
                <a:solidFill>
                  <a:srgbClr val="000099"/>
                </a:solidFill>
                <a:latin typeface="Times New Roman" panose="02020603050405020304" pitchFamily="18" charset="0"/>
                <a:cs typeface="Times New Roman" panose="02020603050405020304" pitchFamily="18" charset="0"/>
              </a:rPr>
              <a:t>Rb</a:t>
            </a:r>
            <a:r>
              <a:rPr lang="en-US" sz="2400" dirty="0">
                <a:solidFill>
                  <a:srgbClr val="000099"/>
                </a:solidFill>
                <a:latin typeface="Times New Roman" panose="02020603050405020304" pitchFamily="18" charset="0"/>
                <a:cs typeface="Times New Roman" panose="02020603050405020304" pitchFamily="18" charset="0"/>
              </a:rPr>
              <a:t> is 2-8-18-18-1</a:t>
            </a:r>
            <a:br>
              <a:rPr lang="en-US" sz="2400" dirty="0">
                <a:solidFill>
                  <a:srgbClr val="000099"/>
                </a:solidFill>
                <a:latin typeface="Times New Roman" panose="02020603050405020304" pitchFamily="18" charset="0"/>
                <a:cs typeface="Times New Roman" panose="02020603050405020304" pitchFamily="18" charset="0"/>
              </a:rPr>
            </a:br>
            <a:r>
              <a:rPr lang="en-US" sz="2400" dirty="0">
                <a:solidFill>
                  <a:srgbClr val="000099"/>
                </a:solidFill>
                <a:latin typeface="Times New Roman" panose="02020603050405020304" pitchFamily="18" charset="0"/>
                <a:cs typeface="Times New Roman" panose="02020603050405020304" pitchFamily="18" charset="0"/>
              </a:rPr>
              <a:t>                                               Ground state I is    2-8-18-18-7</a:t>
            </a:r>
            <a:br>
              <a:rPr lang="en-US" sz="2400" dirty="0">
                <a:solidFill>
                  <a:srgbClr val="000099"/>
                </a:solidFill>
                <a:latin typeface="Times New Roman" panose="02020603050405020304" pitchFamily="18" charset="0"/>
                <a:cs typeface="Times New Roman" panose="02020603050405020304" pitchFamily="18" charset="0"/>
              </a:rPr>
            </a:br>
            <a:r>
              <a:rPr lang="en-US" sz="2400" dirty="0">
                <a:solidFill>
                  <a:srgbClr val="000099"/>
                </a:solidFill>
                <a:latin typeface="Times New Roman" panose="02020603050405020304" pitchFamily="18" charset="0"/>
                <a:cs typeface="Times New Roman" panose="02020603050405020304" pitchFamily="18" charset="0"/>
              </a:rPr>
              <a:t>       Write</a:t>
            </a:r>
            <a:r>
              <a:rPr lang="en-US" sz="2400">
                <a:solidFill>
                  <a:srgbClr val="000099"/>
                </a:solidFill>
                <a:latin typeface="Times New Roman" panose="02020603050405020304" pitchFamily="18" charset="0"/>
                <a:cs typeface="Times New Roman" panose="02020603050405020304" pitchFamily="18" charset="0"/>
              </a:rPr>
              <a:t>: Rb</a:t>
            </a:r>
            <a:r>
              <a:rPr lang="en-US" sz="2400" dirty="0">
                <a:solidFill>
                  <a:srgbClr val="000099"/>
                </a:solidFill>
                <a:latin typeface="Times New Roman" panose="02020603050405020304" pitchFamily="18" charset="0"/>
                <a:cs typeface="Times New Roman" panose="02020603050405020304" pitchFamily="18" charset="0"/>
              </a:rPr>
              <a:t> has an atomic radius of 215 pm while I has an atomic radius of 136 pm</a:t>
            </a:r>
            <a:br>
              <a:rPr lang="en-US" sz="2400" dirty="0">
                <a:solidFill>
                  <a:srgbClr val="000099"/>
                </a:solidFill>
                <a:latin typeface="Times New Roman" panose="02020603050405020304" pitchFamily="18" charset="0"/>
                <a:cs typeface="Times New Roman" panose="02020603050405020304" pitchFamily="18" charset="0"/>
              </a:rPr>
            </a:br>
            <a:br>
              <a:rPr lang="en-US" sz="2400" dirty="0">
                <a:solidFill>
                  <a:srgbClr val="000099"/>
                </a:solidFill>
                <a:latin typeface="Times New Roman" panose="02020603050405020304" pitchFamily="18" charset="0"/>
                <a:cs typeface="Times New Roman" panose="02020603050405020304" pitchFamily="18" charset="0"/>
              </a:rPr>
            </a:br>
            <a:endParaRPr lang="en-US" sz="2400" dirty="0">
              <a:solidFill>
                <a:srgbClr val="000099"/>
              </a:solidFill>
              <a:latin typeface="Times New Roman" panose="02020603050405020304" pitchFamily="18" charset="0"/>
              <a:cs typeface="Times New Roman" panose="02020603050405020304" pitchFamily="18" charset="0"/>
            </a:endParaRPr>
          </a:p>
          <a:p>
            <a:pPr marL="457200" indent="-457200">
              <a:buAutoNum type="arabicPeriod" startAt="58"/>
            </a:pPr>
            <a:r>
              <a:rPr lang="en-US" sz="2400" dirty="0">
                <a:solidFill>
                  <a:srgbClr val="FF0000"/>
                </a:solidFill>
                <a:latin typeface="Times New Roman" panose="02020603050405020304" pitchFamily="18" charset="0"/>
                <a:cs typeface="Times New Roman" panose="02020603050405020304" pitchFamily="18" charset="0"/>
              </a:rPr>
              <a:t>Electrical conductivity is based (mostly) on whether or not the elements are metals or not.  Metals conduct electricity while non metals don’t.  Rubidium is a metal, it conducts electricity well.  Iodine is a nonmetal solid, it does not conduct electricity at all.  </a:t>
            </a:r>
          </a:p>
        </p:txBody>
      </p:sp>
    </p:spTree>
    <p:extLst>
      <p:ext uri="{BB962C8B-B14F-4D97-AF65-F5344CB8AC3E}">
        <p14:creationId xmlns:p14="http://schemas.microsoft.com/office/powerpoint/2010/main" val="41862419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1C7F587-820C-41CC-AD88-C5536C07CD41}"/>
              </a:ext>
            </a:extLst>
          </p:cNvPr>
          <p:cNvSpPr txBox="1"/>
          <p:nvPr/>
        </p:nvSpPr>
        <p:spPr>
          <a:xfrm>
            <a:off x="0" y="132522"/>
            <a:ext cx="12192000" cy="6370975"/>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60.  Balance this equation:   In the answer booklet it looks like this:  </a:t>
            </a: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____P</a:t>
            </a:r>
            <a:r>
              <a:rPr lang="en-US" sz="2400" baseline="-25000" dirty="0">
                <a:latin typeface="Times New Roman" panose="02020603050405020304" pitchFamily="18" charset="0"/>
                <a:cs typeface="Times New Roman" panose="02020603050405020304" pitchFamily="18" charset="0"/>
              </a:rPr>
              <a:t>4(S)</a:t>
            </a:r>
            <a:r>
              <a:rPr lang="en-US" sz="2400" dirty="0">
                <a:latin typeface="Times New Roman" panose="02020603050405020304" pitchFamily="18" charset="0"/>
                <a:cs typeface="Times New Roman" panose="02020603050405020304" pitchFamily="18" charset="0"/>
              </a:rPr>
              <a:t> +  ____Cl</a:t>
            </a:r>
            <a:r>
              <a:rPr lang="en-US" sz="2400" baseline="-25000" dirty="0">
                <a:latin typeface="Times New Roman" panose="02020603050405020304" pitchFamily="18" charset="0"/>
                <a:cs typeface="Times New Roman" panose="02020603050405020304" pitchFamily="18" charset="0"/>
              </a:rPr>
              <a:t>2(G)   </a:t>
            </a:r>
            <a:r>
              <a:rPr lang="en-US" sz="2400" dirty="0">
                <a:latin typeface="Times New Roman" panose="02020603050405020304" pitchFamily="18" charset="0"/>
                <a:cs typeface="Times New Roman" panose="02020603050405020304" pitchFamily="18" charset="0"/>
              </a:rPr>
              <a:t>→  ____PCl</a:t>
            </a:r>
            <a:r>
              <a:rPr lang="en-US" sz="2400" baseline="-25000" dirty="0">
                <a:latin typeface="Times New Roman" panose="02020603050405020304" pitchFamily="18" charset="0"/>
                <a:cs typeface="Times New Roman" panose="02020603050405020304" pitchFamily="18" charset="0"/>
              </a:rPr>
              <a:t>3(L)   </a:t>
            </a:r>
            <a:r>
              <a:rPr lang="en-US" sz="2400" dirty="0">
                <a:latin typeface="Times New Roman" panose="02020603050405020304" pitchFamily="18" charset="0"/>
                <a:cs typeface="Times New Roman" panose="02020603050405020304" pitchFamily="18" charset="0"/>
              </a:rPr>
              <a:t>+  energy</a:t>
            </a: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If you need a “1”, you can leave it out, or write in a “1”, both are OK here.  The answer is:</a:t>
            </a: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a:t>
            </a:r>
            <a:r>
              <a:rPr lang="en-US" sz="2400" dirty="0">
                <a:solidFill>
                  <a:srgbClr val="FF0000"/>
                </a:solidFill>
                <a:latin typeface="Times New Roman" panose="02020603050405020304" pitchFamily="18" charset="0"/>
                <a:cs typeface="Times New Roman" panose="02020603050405020304" pitchFamily="18" charset="0"/>
              </a:rPr>
              <a:t>1 P</a:t>
            </a:r>
            <a:r>
              <a:rPr lang="en-US" sz="2400" baseline="-25000" dirty="0">
                <a:solidFill>
                  <a:srgbClr val="FF0000"/>
                </a:solidFill>
                <a:latin typeface="Times New Roman" panose="02020603050405020304" pitchFamily="18" charset="0"/>
                <a:cs typeface="Times New Roman" panose="02020603050405020304" pitchFamily="18" charset="0"/>
              </a:rPr>
              <a:t>4(S)</a:t>
            </a:r>
            <a:r>
              <a:rPr lang="en-US" sz="2400" dirty="0">
                <a:solidFill>
                  <a:srgbClr val="FF0000"/>
                </a:solidFill>
                <a:latin typeface="Times New Roman" panose="02020603050405020304" pitchFamily="18" charset="0"/>
                <a:cs typeface="Times New Roman" panose="02020603050405020304" pitchFamily="18" charset="0"/>
              </a:rPr>
              <a:t> +  6 Cl</a:t>
            </a:r>
            <a:r>
              <a:rPr lang="en-US" sz="2400" baseline="-25000" dirty="0">
                <a:solidFill>
                  <a:srgbClr val="FF0000"/>
                </a:solidFill>
                <a:latin typeface="Times New Roman" panose="02020603050405020304" pitchFamily="18" charset="0"/>
                <a:cs typeface="Times New Roman" panose="02020603050405020304" pitchFamily="18" charset="0"/>
              </a:rPr>
              <a:t>2(G)   </a:t>
            </a:r>
            <a:r>
              <a:rPr lang="en-US" sz="2400" dirty="0">
                <a:solidFill>
                  <a:srgbClr val="FF0000"/>
                </a:solidFill>
                <a:latin typeface="Times New Roman" panose="02020603050405020304" pitchFamily="18" charset="0"/>
                <a:cs typeface="Times New Roman" panose="02020603050405020304" pitchFamily="18" charset="0"/>
              </a:rPr>
              <a:t>→   4 PCl</a:t>
            </a:r>
            <a:r>
              <a:rPr lang="en-US" sz="2400" baseline="-25000" dirty="0">
                <a:solidFill>
                  <a:srgbClr val="FF0000"/>
                </a:solidFill>
                <a:latin typeface="Times New Roman" panose="02020603050405020304" pitchFamily="18" charset="0"/>
                <a:cs typeface="Times New Roman" panose="02020603050405020304" pitchFamily="18" charset="0"/>
              </a:rPr>
              <a:t>3(L)   </a:t>
            </a:r>
            <a:r>
              <a:rPr lang="en-US" sz="2400" dirty="0">
                <a:solidFill>
                  <a:srgbClr val="FF0000"/>
                </a:solidFill>
                <a:latin typeface="Times New Roman" panose="02020603050405020304" pitchFamily="18" charset="0"/>
                <a:cs typeface="Times New Roman" panose="02020603050405020304" pitchFamily="18" charset="0"/>
              </a:rPr>
              <a:t>+  energy</a:t>
            </a:r>
            <a:r>
              <a:rPr lang="en-US" sz="2400" dirty="0">
                <a:latin typeface="Times New Roman" panose="02020603050405020304" pitchFamily="18" charset="0"/>
                <a:cs typeface="Times New Roman" panose="02020603050405020304" pitchFamily="18" charset="0"/>
              </a:rPr>
              <a:t>    or:       </a:t>
            </a:r>
            <a:r>
              <a:rPr lang="en-US" sz="2400" dirty="0">
                <a:solidFill>
                  <a:srgbClr val="000099"/>
                </a:solidFill>
                <a:latin typeface="Times New Roman" panose="02020603050405020304" pitchFamily="18" charset="0"/>
                <a:cs typeface="Times New Roman" panose="02020603050405020304" pitchFamily="18" charset="0"/>
              </a:rPr>
              <a:t>P</a:t>
            </a:r>
            <a:r>
              <a:rPr lang="en-US" sz="2400" baseline="-25000" dirty="0">
                <a:solidFill>
                  <a:srgbClr val="000099"/>
                </a:solidFill>
                <a:latin typeface="Times New Roman" panose="02020603050405020304" pitchFamily="18" charset="0"/>
                <a:cs typeface="Times New Roman" panose="02020603050405020304" pitchFamily="18" charset="0"/>
              </a:rPr>
              <a:t>4(S)</a:t>
            </a:r>
            <a:r>
              <a:rPr lang="en-US" sz="2400" dirty="0">
                <a:solidFill>
                  <a:srgbClr val="000099"/>
                </a:solidFill>
                <a:latin typeface="Times New Roman" panose="02020603050405020304" pitchFamily="18" charset="0"/>
                <a:cs typeface="Times New Roman" panose="02020603050405020304" pitchFamily="18" charset="0"/>
              </a:rPr>
              <a:t> +  6 Cl</a:t>
            </a:r>
            <a:r>
              <a:rPr lang="en-US" sz="2400" baseline="-25000" dirty="0">
                <a:solidFill>
                  <a:srgbClr val="000099"/>
                </a:solidFill>
                <a:latin typeface="Times New Roman" panose="02020603050405020304" pitchFamily="18" charset="0"/>
                <a:cs typeface="Times New Roman" panose="02020603050405020304" pitchFamily="18" charset="0"/>
              </a:rPr>
              <a:t>2(G)   </a:t>
            </a:r>
            <a:r>
              <a:rPr lang="en-US" sz="2400" dirty="0">
                <a:solidFill>
                  <a:srgbClr val="000099"/>
                </a:solidFill>
                <a:latin typeface="Times New Roman" panose="02020603050405020304" pitchFamily="18" charset="0"/>
                <a:cs typeface="Times New Roman" panose="02020603050405020304" pitchFamily="18" charset="0"/>
              </a:rPr>
              <a:t>→   4 PCl</a:t>
            </a:r>
            <a:r>
              <a:rPr lang="en-US" sz="2400" baseline="-25000" dirty="0">
                <a:solidFill>
                  <a:srgbClr val="000099"/>
                </a:solidFill>
                <a:latin typeface="Times New Roman" panose="02020603050405020304" pitchFamily="18" charset="0"/>
                <a:cs typeface="Times New Roman" panose="02020603050405020304" pitchFamily="18" charset="0"/>
              </a:rPr>
              <a:t>3(L)   </a:t>
            </a:r>
            <a:r>
              <a:rPr lang="en-US" sz="2400" dirty="0">
                <a:solidFill>
                  <a:srgbClr val="000099"/>
                </a:solidFill>
                <a:latin typeface="Times New Roman" panose="02020603050405020304" pitchFamily="18" charset="0"/>
                <a:cs typeface="Times New Roman" panose="02020603050405020304" pitchFamily="18" charset="0"/>
              </a:rPr>
              <a:t>+  energy </a:t>
            </a:r>
            <a:br>
              <a:rPr lang="en-US" sz="2400" dirty="0">
                <a:solidFill>
                  <a:srgbClr val="000099"/>
                </a:solidFill>
                <a:latin typeface="Times New Roman" panose="02020603050405020304" pitchFamily="18" charset="0"/>
                <a:cs typeface="Times New Roman" panose="02020603050405020304" pitchFamily="18" charset="0"/>
              </a:rPr>
            </a:br>
            <a:br>
              <a:rPr lang="en-US" sz="2400" dirty="0">
                <a:solidFill>
                  <a:srgbClr val="000099"/>
                </a:solidFill>
                <a:latin typeface="Times New Roman" panose="02020603050405020304" pitchFamily="18" charset="0"/>
                <a:cs typeface="Times New Roman" panose="02020603050405020304" pitchFamily="18" charset="0"/>
              </a:rPr>
            </a:br>
            <a:br>
              <a:rPr lang="en-US" sz="2400" dirty="0">
                <a:solidFill>
                  <a:srgbClr val="000099"/>
                </a:solidFill>
                <a:latin typeface="Times New Roman" panose="02020603050405020304" pitchFamily="18" charset="0"/>
                <a:cs typeface="Times New Roman" panose="02020603050405020304" pitchFamily="18" charset="0"/>
              </a:rPr>
            </a:br>
            <a:br>
              <a:rPr lang="en-US" sz="2400" dirty="0">
                <a:solidFill>
                  <a:srgbClr val="000099"/>
                </a:solidFill>
                <a:latin typeface="Times New Roman" panose="02020603050405020304" pitchFamily="18" charset="0"/>
                <a:cs typeface="Times New Roman" panose="02020603050405020304" pitchFamily="18" charset="0"/>
              </a:rPr>
            </a:br>
            <a:endParaRPr lang="en-US" sz="2400" dirty="0">
              <a:solidFill>
                <a:srgbClr val="000099"/>
              </a:solidFill>
              <a:latin typeface="Times New Roman" panose="02020603050405020304" pitchFamily="18" charset="0"/>
              <a:cs typeface="Times New Roman" panose="02020603050405020304" pitchFamily="18" charset="0"/>
            </a:endParaRPr>
          </a:p>
          <a:p>
            <a:r>
              <a:rPr lang="en-US" sz="3600" dirty="0">
                <a:solidFill>
                  <a:schemeClr val="tx1">
                    <a:lumMod val="95000"/>
                    <a:lumOff val="5000"/>
                  </a:schemeClr>
                </a:solidFill>
                <a:latin typeface="Times New Roman" panose="02020603050405020304" pitchFamily="18" charset="0"/>
                <a:cs typeface="Times New Roman" panose="02020603050405020304" pitchFamily="18" charset="0"/>
              </a:rPr>
              <a:t>61.  Explain why this is synthesis:  </a:t>
            </a:r>
            <a:br>
              <a:rPr lang="en-US" sz="360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3600" dirty="0">
                <a:solidFill>
                  <a:schemeClr val="tx1">
                    <a:lumMod val="95000"/>
                    <a:lumOff val="5000"/>
                  </a:schemeClr>
                </a:solidFill>
                <a:latin typeface="Times New Roman" panose="02020603050405020304" pitchFamily="18" charset="0"/>
                <a:cs typeface="Times New Roman" panose="02020603050405020304" pitchFamily="18" charset="0"/>
              </a:rPr>
              <a:t>       Write:  two elements combine to form one compound, or</a:t>
            </a:r>
            <a:br>
              <a:rPr lang="en-US" sz="360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3600" dirty="0">
                <a:solidFill>
                  <a:schemeClr val="tx1">
                    <a:lumMod val="95000"/>
                    <a:lumOff val="5000"/>
                  </a:schemeClr>
                </a:solidFill>
                <a:latin typeface="Times New Roman" panose="02020603050405020304" pitchFamily="18" charset="0"/>
                <a:cs typeface="Times New Roman" panose="02020603050405020304" pitchFamily="18" charset="0"/>
              </a:rPr>
              <a:t>                   two reactants form into one product, or</a:t>
            </a:r>
            <a:br>
              <a:rPr lang="en-US" sz="360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3600" dirty="0">
                <a:solidFill>
                  <a:schemeClr val="tx1">
                    <a:lumMod val="95000"/>
                    <a:lumOff val="5000"/>
                  </a:schemeClr>
                </a:solidFill>
                <a:latin typeface="Times New Roman" panose="02020603050405020304" pitchFamily="18" charset="0"/>
                <a:cs typeface="Times New Roman" panose="02020603050405020304" pitchFamily="18" charset="0"/>
              </a:rPr>
              <a:t>                   two substances react to form one product</a:t>
            </a:r>
          </a:p>
        </p:txBody>
      </p:sp>
    </p:spTree>
    <p:extLst>
      <p:ext uri="{BB962C8B-B14F-4D97-AF65-F5344CB8AC3E}">
        <p14:creationId xmlns:p14="http://schemas.microsoft.com/office/powerpoint/2010/main" val="39326298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FD6C0B5-5688-42F7-9324-1C2CB9487D31}"/>
              </a:ext>
            </a:extLst>
          </p:cNvPr>
          <p:cNvSpPr txBox="1"/>
          <p:nvPr/>
        </p:nvSpPr>
        <p:spPr>
          <a:xfrm>
            <a:off x="0" y="0"/>
            <a:ext cx="12192000" cy="6494085"/>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62.  Numerical setup for the percent composition by mass of PCl</a:t>
            </a:r>
            <a:r>
              <a:rPr lang="en-US" sz="2400" baseline="-25000" dirty="0">
                <a:latin typeface="Times New Roman" panose="02020603050405020304" pitchFamily="18" charset="0"/>
                <a:cs typeface="Times New Roman" panose="02020603050405020304" pitchFamily="18" charset="0"/>
              </a:rPr>
              <a:t>3    </a:t>
            </a:r>
            <a:r>
              <a:rPr lang="en-US" sz="2400" dirty="0">
                <a:latin typeface="Times New Roman" panose="02020603050405020304" pitchFamily="18" charset="0"/>
                <a:cs typeface="Times New Roman" panose="02020603050405020304" pitchFamily="18" charset="0"/>
              </a:rPr>
              <a:t>You could solve it too.  </a:t>
            </a: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PCl</a:t>
            </a:r>
            <a:r>
              <a:rPr lang="en-US" sz="2400" baseline="-25000" dirty="0">
                <a:latin typeface="Times New Roman" panose="02020603050405020304" pitchFamily="18" charset="0"/>
                <a:cs typeface="Times New Roman" panose="02020603050405020304" pitchFamily="18" charset="0"/>
              </a:rPr>
              <a:t>3</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P  1 x 32 =    31 g                                 P           X 100% =  23.4 %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Cl  3 x 35 =  </a:t>
            </a:r>
            <a:r>
              <a:rPr lang="en-US" sz="2400" u="sng" dirty="0">
                <a:latin typeface="Times New Roman" panose="02020603050405020304" pitchFamily="18" charset="0"/>
                <a:cs typeface="Times New Roman" panose="02020603050405020304" pitchFamily="18" charset="0"/>
              </a:rPr>
              <a:t>105 g</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136 g/mole                       </a:t>
            </a:r>
            <a:r>
              <a:rPr lang="en-US" sz="2400" dirty="0">
                <a:solidFill>
                  <a:srgbClr val="FF0000"/>
                </a:solidFill>
                <a:latin typeface="Times New Roman" panose="02020603050405020304" pitchFamily="18" charset="0"/>
                <a:cs typeface="Times New Roman" panose="02020603050405020304" pitchFamily="18" charset="0"/>
              </a:rPr>
              <a:t>Cl </a:t>
            </a:r>
            <a:r>
              <a:rPr lang="en-US" sz="2400" dirty="0">
                <a:latin typeface="Times New Roman" panose="02020603050405020304" pitchFamily="18" charset="0"/>
                <a:cs typeface="Times New Roman" panose="02020603050405020304" pitchFamily="18" charset="0"/>
              </a:rPr>
              <a:t>         </a:t>
            </a:r>
            <a:r>
              <a:rPr lang="en-US" sz="2400" dirty="0">
                <a:solidFill>
                  <a:srgbClr val="FF0000"/>
                </a:solidFill>
                <a:latin typeface="Times New Roman" panose="02020603050405020304" pitchFamily="18" charset="0"/>
                <a:cs typeface="Times New Roman" panose="02020603050405020304" pitchFamily="18" charset="0"/>
              </a:rPr>
              <a:t>X 100% =  </a:t>
            </a:r>
            <a:r>
              <a:rPr lang="en-US" sz="2400" u="sng" dirty="0">
                <a:latin typeface="Times New Roman" panose="02020603050405020304" pitchFamily="18" charset="0"/>
                <a:cs typeface="Times New Roman" panose="02020603050405020304" pitchFamily="18" charset="0"/>
              </a:rPr>
              <a:t>76.6%</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100%</a:t>
            </a:r>
            <a:br>
              <a:rPr lang="en-US" sz="2400" dirty="0">
                <a:latin typeface="Times New Roman" panose="02020603050405020304" pitchFamily="18" charset="0"/>
                <a:cs typeface="Times New Roman" panose="02020603050405020304" pitchFamily="18" charset="0"/>
              </a:rPr>
            </a:br>
            <a:r>
              <a:rPr lang="en-US" sz="2800" dirty="0">
                <a:solidFill>
                  <a:srgbClr val="FF0000"/>
                </a:solidFill>
                <a:latin typeface="Times New Roman" panose="02020603050405020304" pitchFamily="18" charset="0"/>
                <a:cs typeface="Times New Roman" panose="02020603050405020304" pitchFamily="18" charset="0"/>
              </a:rPr>
              <a:t>     Only the RED is required for a point, you should do all the work to be sure.</a:t>
            </a:r>
            <a:br>
              <a:rPr lang="en-US" sz="2800" dirty="0">
                <a:solidFill>
                  <a:srgbClr val="FF0000"/>
                </a:solidFill>
                <a:latin typeface="Times New Roman" panose="02020603050405020304" pitchFamily="18" charset="0"/>
                <a:cs typeface="Times New Roman" panose="02020603050405020304" pitchFamily="18" charset="0"/>
              </a:rPr>
            </a:br>
            <a:br>
              <a:rPr lang="en-US" sz="2800" dirty="0">
                <a:solidFill>
                  <a:srgbClr val="FF0000"/>
                </a:solidFill>
                <a:latin typeface="Times New Roman" panose="02020603050405020304" pitchFamily="18" charset="0"/>
                <a:cs typeface="Times New Roman" panose="02020603050405020304" pitchFamily="18" charset="0"/>
              </a:rPr>
            </a:br>
            <a:r>
              <a:rPr lang="en-US" sz="2400" dirty="0">
                <a:solidFill>
                  <a:srgbClr val="000099"/>
                </a:solidFill>
                <a:latin typeface="Times New Roman" panose="02020603050405020304" pitchFamily="18" charset="0"/>
                <a:cs typeface="Times New Roman" panose="02020603050405020304" pitchFamily="18" charset="0"/>
              </a:rPr>
              <a:t>63.  Nuclear Chem!</a:t>
            </a:r>
            <a:br>
              <a:rPr lang="en-US" sz="2400" dirty="0">
                <a:solidFill>
                  <a:srgbClr val="000099"/>
                </a:solidFill>
                <a:latin typeface="Times New Roman" panose="02020603050405020304" pitchFamily="18" charset="0"/>
                <a:cs typeface="Times New Roman" panose="02020603050405020304" pitchFamily="18" charset="0"/>
              </a:rPr>
            </a:br>
            <a:r>
              <a:rPr lang="en-US" sz="2400" dirty="0">
                <a:solidFill>
                  <a:srgbClr val="000099"/>
                </a:solidFill>
                <a:latin typeface="Times New Roman" panose="02020603050405020304" pitchFamily="18" charset="0"/>
                <a:cs typeface="Times New Roman" panose="02020603050405020304" pitchFamily="18" charset="0"/>
              </a:rPr>
              <a:t>       In Terms Of Neutrons and Protons:  Why are U-238 and U-234 different isotopes of uranium? </a:t>
            </a:r>
            <a:br>
              <a:rPr lang="en-US" sz="2400" dirty="0">
                <a:solidFill>
                  <a:srgbClr val="000099"/>
                </a:solidFill>
                <a:latin typeface="Times New Roman" panose="02020603050405020304" pitchFamily="18" charset="0"/>
                <a:cs typeface="Times New Roman" panose="02020603050405020304" pitchFamily="18" charset="0"/>
              </a:rPr>
            </a:br>
            <a:br>
              <a:rPr lang="en-US" sz="2400" dirty="0">
                <a:solidFill>
                  <a:srgbClr val="000099"/>
                </a:solidFill>
                <a:latin typeface="Times New Roman" panose="02020603050405020304" pitchFamily="18" charset="0"/>
                <a:cs typeface="Times New Roman" panose="02020603050405020304" pitchFamily="18" charset="0"/>
              </a:rPr>
            </a:br>
            <a:r>
              <a:rPr lang="en-US" sz="2400" dirty="0">
                <a:solidFill>
                  <a:srgbClr val="000099"/>
                </a:solidFill>
                <a:latin typeface="Times New Roman" panose="02020603050405020304" pitchFamily="18" charset="0"/>
                <a:cs typeface="Times New Roman" panose="02020603050405020304" pitchFamily="18" charset="0"/>
              </a:rPr>
              <a:t>       Both of these atoms are uranium, but with different masses.  All uranium atoms have 92</a:t>
            </a:r>
            <a:br>
              <a:rPr lang="en-US" sz="2400" dirty="0">
                <a:solidFill>
                  <a:srgbClr val="000099"/>
                </a:solidFill>
                <a:latin typeface="Times New Roman" panose="02020603050405020304" pitchFamily="18" charset="0"/>
                <a:cs typeface="Times New Roman" panose="02020603050405020304" pitchFamily="18" charset="0"/>
              </a:rPr>
            </a:br>
            <a:r>
              <a:rPr lang="en-US" sz="2400" dirty="0">
                <a:solidFill>
                  <a:srgbClr val="000099"/>
                </a:solidFill>
                <a:latin typeface="Times New Roman" panose="02020603050405020304" pitchFamily="18" charset="0"/>
                <a:cs typeface="Times New Roman" panose="02020603050405020304" pitchFamily="18" charset="0"/>
              </a:rPr>
              <a:t>       protons (they are #92 on the periodic table).  The masses are the sum total of </a:t>
            </a:r>
            <a:br>
              <a:rPr lang="en-US" sz="2400" dirty="0">
                <a:solidFill>
                  <a:srgbClr val="000099"/>
                </a:solidFill>
                <a:latin typeface="Times New Roman" panose="02020603050405020304" pitchFamily="18" charset="0"/>
                <a:cs typeface="Times New Roman" panose="02020603050405020304" pitchFamily="18" charset="0"/>
              </a:rPr>
            </a:br>
            <a:r>
              <a:rPr lang="en-US" sz="2400" dirty="0">
                <a:solidFill>
                  <a:srgbClr val="000099"/>
                </a:solidFill>
                <a:latin typeface="Times New Roman" panose="02020603050405020304" pitchFamily="18" charset="0"/>
                <a:cs typeface="Times New Roman" panose="02020603050405020304" pitchFamily="18" charset="0"/>
              </a:rPr>
              <a:t>       protons + neutrons.  They have different numbers of neutrons.  </a:t>
            </a:r>
            <a:br>
              <a:rPr lang="en-US" sz="2400" dirty="0">
                <a:solidFill>
                  <a:srgbClr val="000099"/>
                </a:solidFill>
                <a:latin typeface="Times New Roman" panose="02020603050405020304" pitchFamily="18" charset="0"/>
                <a:cs typeface="Times New Roman" panose="02020603050405020304" pitchFamily="18" charset="0"/>
              </a:rPr>
            </a:br>
            <a:r>
              <a:rPr lang="en-US" sz="2400" dirty="0">
                <a:solidFill>
                  <a:srgbClr val="7030A0"/>
                </a:solidFill>
                <a:latin typeface="Times New Roman" panose="02020603050405020304" pitchFamily="18" charset="0"/>
                <a:cs typeface="Times New Roman" panose="02020603050405020304" pitchFamily="18" charset="0"/>
              </a:rPr>
              <a:t>         U-238 has 92 protons and 146 neutrons  (92 + 146 = 238)</a:t>
            </a:r>
            <a:br>
              <a:rPr lang="en-US" sz="2400" dirty="0">
                <a:solidFill>
                  <a:srgbClr val="7030A0"/>
                </a:solidFill>
                <a:latin typeface="Times New Roman" panose="02020603050405020304" pitchFamily="18" charset="0"/>
                <a:cs typeface="Times New Roman" panose="02020603050405020304" pitchFamily="18" charset="0"/>
              </a:rPr>
            </a:br>
            <a:r>
              <a:rPr lang="en-US" sz="2400" dirty="0">
                <a:solidFill>
                  <a:srgbClr val="7030A0"/>
                </a:solidFill>
                <a:latin typeface="Times New Roman" panose="02020603050405020304" pitchFamily="18" charset="0"/>
                <a:cs typeface="Times New Roman" panose="02020603050405020304" pitchFamily="18" charset="0"/>
              </a:rPr>
              <a:t>         U-234 has 92 protons and just 142 neutrons  (92 + 142 = 234)</a:t>
            </a:r>
          </a:p>
        </p:txBody>
      </p:sp>
      <p:sp>
        <p:nvSpPr>
          <p:cNvPr id="3" name="TextBox 2">
            <a:extLst>
              <a:ext uri="{FF2B5EF4-FFF2-40B4-BE49-F238E27FC236}">
                <a16:creationId xmlns:a16="http://schemas.microsoft.com/office/drawing/2014/main" id="{757EE8D0-7987-46ED-A5F5-F996B0E5F985}"/>
              </a:ext>
            </a:extLst>
          </p:cNvPr>
          <p:cNvSpPr txBox="1"/>
          <p:nvPr/>
        </p:nvSpPr>
        <p:spPr>
          <a:xfrm>
            <a:off x="5208103" y="1073426"/>
            <a:ext cx="755374" cy="646331"/>
          </a:xfrm>
          <a:prstGeom prst="rect">
            <a:avLst/>
          </a:prstGeom>
          <a:noFill/>
        </p:spPr>
        <p:txBody>
          <a:bodyPr wrap="square" rtlCol="0">
            <a:spAutoFit/>
          </a:bodyPr>
          <a:lstStyle/>
          <a:p>
            <a:pPr algn="ctr"/>
            <a:r>
              <a:rPr lang="en-US" u="sng" dirty="0"/>
              <a:t>32</a:t>
            </a:r>
            <a:br>
              <a:rPr lang="en-US" dirty="0"/>
            </a:br>
            <a:r>
              <a:rPr lang="en-US" dirty="0"/>
              <a:t>136</a:t>
            </a:r>
          </a:p>
        </p:txBody>
      </p:sp>
      <p:sp>
        <p:nvSpPr>
          <p:cNvPr id="4" name="TextBox 3">
            <a:extLst>
              <a:ext uri="{FF2B5EF4-FFF2-40B4-BE49-F238E27FC236}">
                <a16:creationId xmlns:a16="http://schemas.microsoft.com/office/drawing/2014/main" id="{D8285E72-1C52-4A1C-AF3E-BB30620E8F67}"/>
              </a:ext>
            </a:extLst>
          </p:cNvPr>
          <p:cNvSpPr txBox="1"/>
          <p:nvPr/>
        </p:nvSpPr>
        <p:spPr>
          <a:xfrm>
            <a:off x="5261112" y="1785140"/>
            <a:ext cx="755374" cy="646331"/>
          </a:xfrm>
          <a:prstGeom prst="rect">
            <a:avLst/>
          </a:prstGeom>
          <a:noFill/>
        </p:spPr>
        <p:txBody>
          <a:bodyPr wrap="square" rtlCol="0">
            <a:spAutoFit/>
          </a:bodyPr>
          <a:lstStyle/>
          <a:p>
            <a:pPr algn="ctr"/>
            <a:r>
              <a:rPr lang="en-US" u="sng" dirty="0">
                <a:solidFill>
                  <a:srgbClr val="FF0000"/>
                </a:solidFill>
              </a:rPr>
              <a:t>105</a:t>
            </a:r>
            <a:br>
              <a:rPr lang="en-US">
                <a:solidFill>
                  <a:srgbClr val="FF0000"/>
                </a:solidFill>
              </a:rPr>
            </a:br>
            <a:r>
              <a:rPr lang="en-US">
                <a:solidFill>
                  <a:srgbClr val="FF0000"/>
                </a:solidFill>
              </a:rPr>
              <a:t>136</a:t>
            </a:r>
            <a:endParaRPr lang="en-US" dirty="0">
              <a:solidFill>
                <a:srgbClr val="FF0000"/>
              </a:solidFill>
            </a:endParaRPr>
          </a:p>
        </p:txBody>
      </p:sp>
    </p:spTree>
    <p:extLst>
      <p:ext uri="{BB962C8B-B14F-4D97-AF65-F5344CB8AC3E}">
        <p14:creationId xmlns:p14="http://schemas.microsoft.com/office/powerpoint/2010/main" val="35531588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BB3651F-1E66-4668-9D83-D652104403CC}"/>
              </a:ext>
            </a:extLst>
          </p:cNvPr>
          <p:cNvSpPr txBox="1"/>
          <p:nvPr/>
        </p:nvSpPr>
        <p:spPr>
          <a:xfrm>
            <a:off x="0" y="92765"/>
            <a:ext cx="12192000" cy="6370975"/>
          </a:xfrm>
          <a:prstGeom prst="rect">
            <a:avLst/>
          </a:prstGeom>
          <a:noFill/>
        </p:spPr>
        <p:txBody>
          <a:bodyPr wrap="square" rtlCol="0">
            <a:spAutoFit/>
          </a:bodyPr>
          <a:lstStyle/>
          <a:p>
            <a:pPr marL="342900" indent="-342900">
              <a:buAutoNum type="arabicPeriod" startAt="64"/>
            </a:pPr>
            <a:r>
              <a:rPr lang="en-US" sz="2400" dirty="0">
                <a:latin typeface="Times New Roman" panose="02020603050405020304" pitchFamily="18" charset="0"/>
                <a:cs typeface="Times New Roman" panose="02020603050405020304" pitchFamily="18" charset="0"/>
              </a:rPr>
              <a:t>  Decay particles (see table O for some help.</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Th-234 decays (emits radioactivity and changes into a different kind of atom)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Wow  (yes, wow).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Do the simple math, the top numbers and then the bottom numbers.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Solve for the missing part.  The arrow is an = sign.   </a:t>
            </a: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The “math” across the top is 234 = X + 234      X = 0</a:t>
            </a: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The “math” across the bottom is 90 = X + 91    X = -1</a:t>
            </a: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The particle on table O that we are seeking has no mass (top number) and a -1 charge (bottom number, which can only be a BETA PARTICLE which looks like this:</a:t>
            </a: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F97C9ED6-3AE7-43B7-B951-9A0DECD7A5BC}"/>
              </a:ext>
            </a:extLst>
          </p:cNvPr>
          <p:cNvSpPr txBox="1"/>
          <p:nvPr/>
        </p:nvSpPr>
        <p:spPr>
          <a:xfrm>
            <a:off x="1736036" y="2138641"/>
            <a:ext cx="808382" cy="954107"/>
          </a:xfrm>
          <a:prstGeom prst="rect">
            <a:avLst/>
          </a:prstGeom>
          <a:noFill/>
        </p:spPr>
        <p:txBody>
          <a:bodyPr wrap="square" rtlCol="0">
            <a:spAutoFit/>
          </a:bodyPr>
          <a:lstStyle/>
          <a:p>
            <a:pPr algn="r"/>
            <a:r>
              <a:rPr lang="en-US" sz="2800" dirty="0"/>
              <a:t>234</a:t>
            </a:r>
            <a:br>
              <a:rPr lang="en-US" sz="2800" dirty="0"/>
            </a:br>
            <a:r>
              <a:rPr lang="en-US" sz="2800" dirty="0"/>
              <a:t>90</a:t>
            </a:r>
          </a:p>
        </p:txBody>
      </p:sp>
      <p:sp>
        <p:nvSpPr>
          <p:cNvPr id="4" name="TextBox 3">
            <a:extLst>
              <a:ext uri="{FF2B5EF4-FFF2-40B4-BE49-F238E27FC236}">
                <a16:creationId xmlns:a16="http://schemas.microsoft.com/office/drawing/2014/main" id="{CA238188-9A71-420B-8E58-56E0837BF659}"/>
              </a:ext>
            </a:extLst>
          </p:cNvPr>
          <p:cNvSpPr txBox="1"/>
          <p:nvPr/>
        </p:nvSpPr>
        <p:spPr>
          <a:xfrm>
            <a:off x="2544418" y="2138640"/>
            <a:ext cx="3975652" cy="830997"/>
          </a:xfrm>
          <a:prstGeom prst="rect">
            <a:avLst/>
          </a:prstGeom>
          <a:noFill/>
        </p:spPr>
        <p:txBody>
          <a:bodyPr wrap="square" rtlCol="0">
            <a:spAutoFit/>
          </a:bodyPr>
          <a:lstStyle/>
          <a:p>
            <a:r>
              <a:rPr lang="en-US" sz="4800" dirty="0"/>
              <a:t>Th             X +</a:t>
            </a:r>
          </a:p>
        </p:txBody>
      </p:sp>
      <p:cxnSp>
        <p:nvCxnSpPr>
          <p:cNvPr id="6" name="Straight Arrow Connector 5">
            <a:extLst>
              <a:ext uri="{FF2B5EF4-FFF2-40B4-BE49-F238E27FC236}">
                <a16:creationId xmlns:a16="http://schemas.microsoft.com/office/drawing/2014/main" id="{5119388F-DB50-40F0-ACEC-256BA30DCE06}"/>
              </a:ext>
            </a:extLst>
          </p:cNvPr>
          <p:cNvCxnSpPr>
            <a:cxnSpLocks/>
          </p:cNvCxnSpPr>
          <p:nvPr/>
        </p:nvCxnSpPr>
        <p:spPr>
          <a:xfrm>
            <a:off x="3511827" y="2615694"/>
            <a:ext cx="1179443" cy="0"/>
          </a:xfrm>
          <a:prstGeom prst="straightConnector1">
            <a:avLst/>
          </a:prstGeom>
          <a:ln w="38100">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391007BA-E5DD-402F-B38C-ECD3AF2FBEDC}"/>
              </a:ext>
            </a:extLst>
          </p:cNvPr>
          <p:cNvSpPr txBox="1"/>
          <p:nvPr/>
        </p:nvSpPr>
        <p:spPr>
          <a:xfrm>
            <a:off x="5989983" y="2138641"/>
            <a:ext cx="808382" cy="954107"/>
          </a:xfrm>
          <a:prstGeom prst="rect">
            <a:avLst/>
          </a:prstGeom>
          <a:noFill/>
        </p:spPr>
        <p:txBody>
          <a:bodyPr wrap="square" rtlCol="0">
            <a:spAutoFit/>
          </a:bodyPr>
          <a:lstStyle/>
          <a:p>
            <a:pPr algn="r"/>
            <a:r>
              <a:rPr lang="en-US" sz="2800" dirty="0"/>
              <a:t>234</a:t>
            </a:r>
            <a:br>
              <a:rPr lang="en-US" sz="2800" dirty="0"/>
            </a:br>
            <a:r>
              <a:rPr lang="en-US" sz="2800" dirty="0"/>
              <a:t>91</a:t>
            </a:r>
          </a:p>
        </p:txBody>
      </p:sp>
      <p:sp>
        <p:nvSpPr>
          <p:cNvPr id="9" name="TextBox 8">
            <a:extLst>
              <a:ext uri="{FF2B5EF4-FFF2-40B4-BE49-F238E27FC236}">
                <a16:creationId xmlns:a16="http://schemas.microsoft.com/office/drawing/2014/main" id="{B79F9B58-3CCC-4492-A470-032009F6DDDD}"/>
              </a:ext>
            </a:extLst>
          </p:cNvPr>
          <p:cNvSpPr txBox="1"/>
          <p:nvPr/>
        </p:nvSpPr>
        <p:spPr>
          <a:xfrm>
            <a:off x="6798365" y="2138640"/>
            <a:ext cx="808382" cy="830997"/>
          </a:xfrm>
          <a:prstGeom prst="rect">
            <a:avLst/>
          </a:prstGeom>
          <a:noFill/>
        </p:spPr>
        <p:txBody>
          <a:bodyPr wrap="square" rtlCol="0">
            <a:spAutoFit/>
          </a:bodyPr>
          <a:lstStyle/>
          <a:p>
            <a:r>
              <a:rPr lang="en-US" sz="4800" dirty="0"/>
              <a:t>Pa</a:t>
            </a:r>
          </a:p>
        </p:txBody>
      </p:sp>
      <p:sp>
        <p:nvSpPr>
          <p:cNvPr id="10" name="TextBox 9">
            <a:extLst>
              <a:ext uri="{FF2B5EF4-FFF2-40B4-BE49-F238E27FC236}">
                <a16:creationId xmlns:a16="http://schemas.microsoft.com/office/drawing/2014/main" id="{41034194-ADAE-458C-8A28-A0E1AAAF3528}"/>
              </a:ext>
            </a:extLst>
          </p:cNvPr>
          <p:cNvSpPr txBox="1"/>
          <p:nvPr/>
        </p:nvSpPr>
        <p:spPr>
          <a:xfrm>
            <a:off x="9190384" y="5509633"/>
            <a:ext cx="649355" cy="954107"/>
          </a:xfrm>
          <a:prstGeom prst="rect">
            <a:avLst/>
          </a:prstGeom>
          <a:noFill/>
        </p:spPr>
        <p:txBody>
          <a:bodyPr wrap="square" rtlCol="0">
            <a:spAutoFit/>
          </a:bodyPr>
          <a:lstStyle/>
          <a:p>
            <a:pPr algn="r"/>
            <a:r>
              <a:rPr lang="en-US" sz="2800" dirty="0"/>
              <a:t>0</a:t>
            </a:r>
            <a:br>
              <a:rPr lang="en-US" sz="2800" dirty="0"/>
            </a:br>
            <a:r>
              <a:rPr lang="en-US" sz="2800" dirty="0"/>
              <a:t>-1</a:t>
            </a:r>
          </a:p>
        </p:txBody>
      </p:sp>
      <p:sp>
        <p:nvSpPr>
          <p:cNvPr id="11" name="TextBox 10">
            <a:extLst>
              <a:ext uri="{FF2B5EF4-FFF2-40B4-BE49-F238E27FC236}">
                <a16:creationId xmlns:a16="http://schemas.microsoft.com/office/drawing/2014/main" id="{485A31C4-1428-4D91-B896-BB62B875153A}"/>
              </a:ext>
            </a:extLst>
          </p:cNvPr>
          <p:cNvSpPr txBox="1"/>
          <p:nvPr/>
        </p:nvSpPr>
        <p:spPr>
          <a:xfrm>
            <a:off x="9700447" y="5537521"/>
            <a:ext cx="2153478" cy="830997"/>
          </a:xfrm>
          <a:prstGeom prst="rect">
            <a:avLst/>
          </a:prstGeom>
          <a:noFill/>
        </p:spPr>
        <p:txBody>
          <a:bodyPr wrap="square" rtlCol="0">
            <a:spAutoFit/>
          </a:bodyPr>
          <a:lstStyle/>
          <a:p>
            <a:r>
              <a:rPr lang="en-US" sz="4800" dirty="0"/>
              <a:t>e  or </a:t>
            </a:r>
          </a:p>
        </p:txBody>
      </p:sp>
      <p:pic>
        <p:nvPicPr>
          <p:cNvPr id="3076" name="Picture 4" descr="Image result for beta">
            <a:extLst>
              <a:ext uri="{FF2B5EF4-FFF2-40B4-BE49-F238E27FC236}">
                <a16:creationId xmlns:a16="http://schemas.microsoft.com/office/drawing/2014/main" id="{854DF831-D43D-45CF-B9F7-DA19AB79C689}"/>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11159843" y="5571187"/>
            <a:ext cx="415499" cy="830998"/>
          </a:xfrm>
          <a:prstGeom prst="rect">
            <a:avLst/>
          </a:prstGeom>
          <a:noFill/>
          <a:extLst>
            <a:ext uri="{909E8E84-426E-40DD-AFC4-6F175D3DCCD1}">
              <a14:hiddenFill xmlns:a14="http://schemas.microsoft.com/office/drawing/2010/main">
                <a:solidFill>
                  <a:srgbClr val="FFFFFF"/>
                </a:solidFill>
              </a14:hiddenFill>
            </a:ext>
          </a:extLst>
        </p:spPr>
      </p:pic>
      <p:cxnSp>
        <p:nvCxnSpPr>
          <p:cNvPr id="14" name="Straight Connector 13">
            <a:extLst>
              <a:ext uri="{FF2B5EF4-FFF2-40B4-BE49-F238E27FC236}">
                <a16:creationId xmlns:a16="http://schemas.microsoft.com/office/drawing/2014/main" id="{28BD8A67-605D-4CC9-8A01-A7914FD364EC}"/>
              </a:ext>
            </a:extLst>
          </p:cNvPr>
          <p:cNvCxnSpPr/>
          <p:nvPr/>
        </p:nvCxnSpPr>
        <p:spPr>
          <a:xfrm>
            <a:off x="11542358" y="5777948"/>
            <a:ext cx="278583" cy="0"/>
          </a:xfrm>
          <a:prstGeom prst="line">
            <a:avLst/>
          </a:prstGeom>
          <a:ln w="28575">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498958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D3069E3-671A-4698-8B26-881412B970DE}"/>
              </a:ext>
            </a:extLst>
          </p:cNvPr>
          <p:cNvSpPr txBox="1"/>
          <p:nvPr/>
        </p:nvSpPr>
        <p:spPr>
          <a:xfrm>
            <a:off x="0" y="0"/>
            <a:ext cx="12192000" cy="6370975"/>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65.  Half life problems require you to draw a t-chart, or else you will probably get it wrong. </a:t>
            </a: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WHOLE                 HALF              QUARTER                EIGHTH           SIXTEENTH</a:t>
            </a:r>
            <a:br>
              <a:rPr lang="en-US" sz="2000" dirty="0">
                <a:latin typeface="Times New Roman" panose="02020603050405020304" pitchFamily="18" charset="0"/>
                <a:cs typeface="Times New Roman" panose="02020603050405020304" pitchFamily="18" charset="0"/>
              </a:rPr>
            </a:br>
            <a:br>
              <a:rPr lang="en-US" sz="2000" dirty="0">
                <a:latin typeface="Times New Roman" panose="02020603050405020304" pitchFamily="18" charset="0"/>
                <a:cs typeface="Times New Roman" panose="02020603050405020304" pitchFamily="18" charset="0"/>
              </a:rPr>
            </a:br>
            <a:br>
              <a:rPr lang="en-US" sz="2000" dirty="0">
                <a:latin typeface="Times New Roman" panose="02020603050405020304" pitchFamily="18" charset="0"/>
                <a:cs typeface="Times New Roman" panose="02020603050405020304" pitchFamily="18" charset="0"/>
              </a:rPr>
            </a:br>
            <a:br>
              <a:rPr lang="en-US" sz="2000" dirty="0">
                <a:latin typeface="Times New Roman" panose="02020603050405020304" pitchFamily="18" charset="0"/>
                <a:cs typeface="Times New Roman" panose="02020603050405020304" pitchFamily="18" charset="0"/>
              </a:rPr>
            </a:b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   </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        Time 0                1 Half Life                 2 HL                      3 HL                       4 HL</a:t>
            </a:r>
            <a:br>
              <a:rPr lang="en-US" sz="2000" dirty="0">
                <a:latin typeface="Times New Roman" panose="02020603050405020304" pitchFamily="18" charset="0"/>
                <a:cs typeface="Times New Roman" panose="02020603050405020304" pitchFamily="18" charset="0"/>
              </a:rPr>
            </a:br>
            <a:br>
              <a:rPr lang="en-US" sz="2000" dirty="0">
                <a:latin typeface="Times New Roman" panose="02020603050405020304" pitchFamily="18" charset="0"/>
                <a:cs typeface="Times New Roman" panose="02020603050405020304" pitchFamily="18" charset="0"/>
              </a:rPr>
            </a:br>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            To have only one-sixteenth the starting mass, you must pass four half life times.   </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            For this stuff, T-234, the half life given as 24.10 days.  Do the math:   </a:t>
            </a:r>
            <a:r>
              <a:rPr lang="en-US" sz="2000" dirty="0">
                <a:solidFill>
                  <a:srgbClr val="FF0000"/>
                </a:solidFill>
                <a:latin typeface="Times New Roman" panose="02020603050405020304" pitchFamily="18" charset="0"/>
                <a:cs typeface="Times New Roman" panose="02020603050405020304" pitchFamily="18" charset="0"/>
              </a:rPr>
              <a:t>4 X 24.10 days = 96.40 days.</a:t>
            </a:r>
            <a:br>
              <a:rPr lang="en-US" sz="2000" dirty="0">
                <a:solidFill>
                  <a:srgbClr val="FF0000"/>
                </a:solidFill>
                <a:latin typeface="Times New Roman" panose="02020603050405020304" pitchFamily="18" charset="0"/>
                <a:cs typeface="Times New Roman" panose="02020603050405020304" pitchFamily="18" charset="0"/>
              </a:rPr>
            </a:br>
            <a:br>
              <a:rPr lang="en-US" sz="2800" dirty="0">
                <a:solidFill>
                  <a:srgbClr val="FF0000"/>
                </a:solidFill>
                <a:latin typeface="Times New Roman" panose="02020603050405020304" pitchFamily="18" charset="0"/>
                <a:cs typeface="Times New Roman" panose="02020603050405020304" pitchFamily="18" charset="0"/>
              </a:rPr>
            </a:br>
            <a:br>
              <a:rPr lang="en-US" sz="2800" dirty="0">
                <a:solidFill>
                  <a:srgbClr val="000099"/>
                </a:solidFill>
                <a:latin typeface="Times New Roman" panose="02020603050405020304" pitchFamily="18" charset="0"/>
                <a:cs typeface="Times New Roman" panose="02020603050405020304" pitchFamily="18" charset="0"/>
              </a:rPr>
            </a:br>
            <a:r>
              <a:rPr lang="en-US" sz="2800" dirty="0">
                <a:solidFill>
                  <a:srgbClr val="000099"/>
                </a:solidFill>
                <a:latin typeface="Times New Roman" panose="02020603050405020304" pitchFamily="18" charset="0"/>
                <a:cs typeface="Times New Roman" panose="02020603050405020304" pitchFamily="18" charset="0"/>
              </a:rPr>
              <a:t>66.   Empirical formulas (dumb!)   </a:t>
            </a:r>
            <a:br>
              <a:rPr lang="en-US" sz="2800" dirty="0">
                <a:solidFill>
                  <a:srgbClr val="000099"/>
                </a:solidFill>
                <a:latin typeface="Times New Roman" panose="02020603050405020304" pitchFamily="18" charset="0"/>
                <a:cs typeface="Times New Roman" panose="02020603050405020304" pitchFamily="18" charset="0"/>
              </a:rPr>
            </a:br>
            <a:r>
              <a:rPr lang="en-US" sz="2800" dirty="0">
                <a:solidFill>
                  <a:srgbClr val="000099"/>
                </a:solidFill>
                <a:latin typeface="Times New Roman" panose="02020603050405020304" pitchFamily="18" charset="0"/>
                <a:cs typeface="Times New Roman" panose="02020603050405020304" pitchFamily="18" charset="0"/>
              </a:rPr>
              <a:t>        C</a:t>
            </a:r>
            <a:r>
              <a:rPr lang="en-US" sz="2800" baseline="-25000" dirty="0">
                <a:solidFill>
                  <a:srgbClr val="000099"/>
                </a:solidFill>
                <a:latin typeface="Times New Roman" panose="02020603050405020304" pitchFamily="18" charset="0"/>
                <a:cs typeface="Times New Roman" panose="02020603050405020304" pitchFamily="18" charset="0"/>
              </a:rPr>
              <a:t>2</a:t>
            </a:r>
            <a:r>
              <a:rPr lang="en-US" sz="2800" dirty="0">
                <a:solidFill>
                  <a:srgbClr val="000099"/>
                </a:solidFill>
                <a:latin typeface="Times New Roman" panose="02020603050405020304" pitchFamily="18" charset="0"/>
                <a:cs typeface="Times New Roman" panose="02020603050405020304" pitchFamily="18" charset="0"/>
              </a:rPr>
              <a:t>Cl</a:t>
            </a:r>
            <a:r>
              <a:rPr lang="en-US" sz="2800" baseline="-25000" dirty="0">
                <a:solidFill>
                  <a:srgbClr val="000099"/>
                </a:solidFill>
                <a:latin typeface="Times New Roman" panose="02020603050405020304" pitchFamily="18" charset="0"/>
                <a:cs typeface="Times New Roman" panose="02020603050405020304" pitchFamily="18" charset="0"/>
              </a:rPr>
              <a:t>4</a:t>
            </a:r>
            <a:r>
              <a:rPr lang="en-US" sz="2800" dirty="0">
                <a:solidFill>
                  <a:srgbClr val="000099"/>
                </a:solidFill>
                <a:latin typeface="Times New Roman" panose="02020603050405020304" pitchFamily="18" charset="0"/>
                <a:cs typeface="Times New Roman" panose="02020603050405020304" pitchFamily="18" charset="0"/>
              </a:rPr>
              <a:t> is the compound formula, the empirical formula is: CCl</a:t>
            </a:r>
            <a:r>
              <a:rPr lang="en-US" sz="2800" baseline="-25000" dirty="0">
                <a:solidFill>
                  <a:srgbClr val="000099"/>
                </a:solidFill>
                <a:latin typeface="Times New Roman" panose="02020603050405020304" pitchFamily="18" charset="0"/>
                <a:cs typeface="Times New Roman" panose="02020603050405020304" pitchFamily="18" charset="0"/>
              </a:rPr>
              <a:t>2</a:t>
            </a:r>
            <a:r>
              <a:rPr lang="en-US" sz="2800" dirty="0">
                <a:solidFill>
                  <a:srgbClr val="000099"/>
                </a:solidFill>
                <a:latin typeface="Times New Roman" panose="02020603050405020304" pitchFamily="18" charset="0"/>
                <a:cs typeface="Times New Roman" panose="02020603050405020304" pitchFamily="18" charset="0"/>
              </a:rPr>
              <a:t>  </a:t>
            </a:r>
          </a:p>
        </p:txBody>
      </p:sp>
      <p:cxnSp>
        <p:nvCxnSpPr>
          <p:cNvPr id="4" name="Straight Connector 3">
            <a:extLst>
              <a:ext uri="{FF2B5EF4-FFF2-40B4-BE49-F238E27FC236}">
                <a16:creationId xmlns:a16="http://schemas.microsoft.com/office/drawing/2014/main" id="{25ECA24E-F0DD-4FAA-B2AD-224668F78078}"/>
              </a:ext>
            </a:extLst>
          </p:cNvPr>
          <p:cNvCxnSpPr>
            <a:cxnSpLocks/>
          </p:cNvCxnSpPr>
          <p:nvPr/>
        </p:nvCxnSpPr>
        <p:spPr>
          <a:xfrm>
            <a:off x="940904" y="1616767"/>
            <a:ext cx="0" cy="1364974"/>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C02C6003-4743-43B4-BED5-CB65D0A4C4E2}"/>
              </a:ext>
            </a:extLst>
          </p:cNvPr>
          <p:cNvCxnSpPr/>
          <p:nvPr/>
        </p:nvCxnSpPr>
        <p:spPr>
          <a:xfrm>
            <a:off x="940904" y="2305880"/>
            <a:ext cx="9992139" cy="0"/>
          </a:xfrm>
          <a:prstGeom prst="straightConnector1">
            <a:avLst/>
          </a:prstGeom>
          <a:ln w="28575">
            <a:solidFill>
              <a:schemeClr val="tx1">
                <a:lumMod val="95000"/>
                <a:lumOff val="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C7E2671F-16FB-4016-8135-4ABF4CD423DD}"/>
              </a:ext>
            </a:extLst>
          </p:cNvPr>
          <p:cNvCxnSpPr>
            <a:cxnSpLocks/>
          </p:cNvCxnSpPr>
          <p:nvPr/>
        </p:nvCxnSpPr>
        <p:spPr>
          <a:xfrm>
            <a:off x="2842591" y="1557133"/>
            <a:ext cx="0" cy="1364974"/>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CB1072B5-CD01-4C89-82B5-04C1E9DAFAA8}"/>
              </a:ext>
            </a:extLst>
          </p:cNvPr>
          <p:cNvCxnSpPr>
            <a:cxnSpLocks/>
          </p:cNvCxnSpPr>
          <p:nvPr/>
        </p:nvCxnSpPr>
        <p:spPr>
          <a:xfrm>
            <a:off x="4704522" y="1557133"/>
            <a:ext cx="0" cy="1364974"/>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07482850-A523-47A8-B500-7740B51CA3FB}"/>
              </a:ext>
            </a:extLst>
          </p:cNvPr>
          <p:cNvCxnSpPr>
            <a:cxnSpLocks/>
          </p:cNvCxnSpPr>
          <p:nvPr/>
        </p:nvCxnSpPr>
        <p:spPr>
          <a:xfrm>
            <a:off x="6632713" y="1557133"/>
            <a:ext cx="0" cy="1364974"/>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D0898C84-5C9E-4465-86B3-29FF06C415E0}"/>
              </a:ext>
            </a:extLst>
          </p:cNvPr>
          <p:cNvCxnSpPr>
            <a:cxnSpLocks/>
          </p:cNvCxnSpPr>
          <p:nvPr/>
        </p:nvCxnSpPr>
        <p:spPr>
          <a:xfrm>
            <a:off x="8560902" y="1557133"/>
            <a:ext cx="0" cy="1364974"/>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2" name="Isosceles Triangle 11">
            <a:extLst>
              <a:ext uri="{FF2B5EF4-FFF2-40B4-BE49-F238E27FC236}">
                <a16:creationId xmlns:a16="http://schemas.microsoft.com/office/drawing/2014/main" id="{5D0F3912-4BAA-4C06-8360-A3531698FAB8}"/>
              </a:ext>
            </a:extLst>
          </p:cNvPr>
          <p:cNvSpPr/>
          <p:nvPr/>
        </p:nvSpPr>
        <p:spPr>
          <a:xfrm rot="5400000">
            <a:off x="10654747" y="2004392"/>
            <a:ext cx="404189" cy="602975"/>
          </a:xfrm>
          <a:prstGeom prst="triangle">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4705412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2465148-DB05-4740-9E90-B9CA6DDA4AB4}"/>
              </a:ext>
            </a:extLst>
          </p:cNvPr>
          <p:cNvSpPr txBox="1"/>
          <p:nvPr/>
        </p:nvSpPr>
        <p:spPr>
          <a:xfrm>
            <a:off x="0" y="198782"/>
            <a:ext cx="12192000" cy="6001643"/>
          </a:xfrm>
          <a:prstGeom prst="rect">
            <a:avLst/>
          </a:prstGeom>
          <a:noFill/>
        </p:spPr>
        <p:txBody>
          <a:bodyPr wrap="square" rtlCol="0">
            <a:spAutoFit/>
          </a:bodyPr>
          <a:lstStyle/>
          <a:p>
            <a:pPr marL="342900" indent="-342900">
              <a:buAutoNum type="arabicPeriod"/>
            </a:pPr>
            <a:r>
              <a:rPr lang="en-US" sz="2400" dirty="0">
                <a:latin typeface="Times New Roman" panose="02020603050405020304" pitchFamily="18" charset="0"/>
                <a:cs typeface="Times New Roman" panose="02020603050405020304" pitchFamily="18" charset="0"/>
              </a:rPr>
              <a:t>Protons and neutrons are in the nucleus, the electrons fly around outside the nucleus.  </a:t>
            </a: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a:p>
            <a:pPr marL="342900" indent="-342900">
              <a:buAutoNum type="arabicPeriod"/>
            </a:pPr>
            <a:r>
              <a:rPr lang="en-US" sz="2400" dirty="0">
                <a:solidFill>
                  <a:srgbClr val="FF0000"/>
                </a:solidFill>
                <a:latin typeface="Times New Roman" panose="02020603050405020304" pitchFamily="18" charset="0"/>
                <a:cs typeface="Times New Roman" panose="02020603050405020304" pitchFamily="18" charset="0"/>
              </a:rPr>
              <a:t>The old model of Dalton is called the billiard ball (hard sphere).  Thompson came up with the plum pudding model with electrons buried in the “positive mush” of the atom – but this is NOT included.  Next up was the Rutherford model of atoms with a positive nucleus with electrons flying around outside making the volume of the atom mostly empty space.  Next was the Bohr model with electrons flying in orbits, or shells.  Finally – but this too is not included in the answers,    we have the modern model, AKA wave mechanical model, with electrons in orbitals, not orbits.  </a:t>
            </a: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a:p>
            <a:pPr marL="342900" indent="-342900">
              <a:buAutoNum type="arabicPeriod"/>
            </a:pPr>
            <a:r>
              <a:rPr lang="en-US" sz="2400" dirty="0">
                <a:latin typeface="Times New Roman" panose="02020603050405020304" pitchFamily="18" charset="0"/>
                <a:cs typeface="Times New Roman" panose="02020603050405020304" pitchFamily="18" charset="0"/>
              </a:rPr>
              <a:t>N, Ne, Mg, Si are nonmetal, noble gas, metal, and metalloid, in order.  </a:t>
            </a: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a:p>
            <a:pPr marL="342900" indent="-342900">
              <a:buAutoNum type="arabicPeriod"/>
            </a:pPr>
            <a:r>
              <a:rPr lang="en-US" sz="2400" dirty="0">
                <a:solidFill>
                  <a:srgbClr val="FF0000"/>
                </a:solidFill>
                <a:latin typeface="Times New Roman" panose="02020603050405020304" pitchFamily="18" charset="0"/>
                <a:cs typeface="Times New Roman" panose="02020603050405020304" pitchFamily="18" charset="0"/>
              </a:rPr>
              <a:t>Group 15 are N, P, and As, then Sb and Bi.  All atoms in a group have the same number of valence electrons (outside orbital) and these all have 5 electrons (LOOK).  </a:t>
            </a:r>
          </a:p>
        </p:txBody>
      </p:sp>
    </p:spTree>
    <p:extLst>
      <p:ext uri="{BB962C8B-B14F-4D97-AF65-F5344CB8AC3E}">
        <p14:creationId xmlns:p14="http://schemas.microsoft.com/office/powerpoint/2010/main" val="233363144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7CDB2D2-C615-468C-861D-8716E9F59E28}"/>
              </a:ext>
            </a:extLst>
          </p:cNvPr>
          <p:cNvSpPr txBox="1"/>
          <p:nvPr/>
        </p:nvSpPr>
        <p:spPr>
          <a:xfrm>
            <a:off x="0" y="0"/>
            <a:ext cx="12192000" cy="5816977"/>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                           2NaHCO</a:t>
            </a:r>
            <a:r>
              <a:rPr lang="en-US" sz="2400" baseline="-25000" dirty="0">
                <a:latin typeface="Times New Roman" panose="02020603050405020304" pitchFamily="18" charset="0"/>
                <a:cs typeface="Times New Roman" panose="02020603050405020304" pitchFamily="18" charset="0"/>
              </a:rPr>
              <a:t>3(S) </a:t>
            </a:r>
            <a:r>
              <a:rPr lang="en-US" sz="2400" dirty="0">
                <a:latin typeface="Times New Roman" panose="02020603050405020304" pitchFamily="18" charset="0"/>
                <a:cs typeface="Times New Roman" panose="02020603050405020304" pitchFamily="18" charset="0"/>
              </a:rPr>
              <a:t> + heat → Na</a:t>
            </a:r>
            <a:r>
              <a:rPr lang="en-US" sz="2400" baseline="-25000" dirty="0">
                <a:latin typeface="Times New Roman" panose="02020603050405020304" pitchFamily="18" charset="0"/>
                <a:cs typeface="Times New Roman" panose="02020603050405020304" pitchFamily="18" charset="0"/>
              </a:rPr>
              <a:t>2</a:t>
            </a:r>
            <a:r>
              <a:rPr lang="en-US" sz="2400" dirty="0">
                <a:latin typeface="Times New Roman" panose="02020603050405020304" pitchFamily="18" charset="0"/>
                <a:cs typeface="Times New Roman" panose="02020603050405020304" pitchFamily="18" charset="0"/>
              </a:rPr>
              <a:t>CO</a:t>
            </a:r>
            <a:r>
              <a:rPr lang="en-US" sz="2400" baseline="-25000" dirty="0">
                <a:latin typeface="Times New Roman" panose="02020603050405020304" pitchFamily="18" charset="0"/>
                <a:cs typeface="Times New Roman" panose="02020603050405020304" pitchFamily="18" charset="0"/>
              </a:rPr>
              <a:t>3(S) </a:t>
            </a:r>
            <a:r>
              <a:rPr lang="en-US" sz="2400" dirty="0">
                <a:latin typeface="Times New Roman" panose="02020603050405020304" pitchFamily="18" charset="0"/>
                <a:cs typeface="Times New Roman" panose="02020603050405020304" pitchFamily="18" charset="0"/>
              </a:rPr>
              <a:t>  + H</a:t>
            </a:r>
            <a:r>
              <a:rPr lang="en-US" sz="2400" baseline="-25000" dirty="0">
                <a:latin typeface="Times New Roman" panose="02020603050405020304" pitchFamily="18" charset="0"/>
                <a:cs typeface="Times New Roman" panose="02020603050405020304" pitchFamily="18" charset="0"/>
              </a:rPr>
              <a:t>2</a:t>
            </a:r>
            <a:r>
              <a:rPr lang="en-US" sz="2400" dirty="0">
                <a:latin typeface="Times New Roman" panose="02020603050405020304" pitchFamily="18" charset="0"/>
                <a:cs typeface="Times New Roman" panose="02020603050405020304" pitchFamily="18" charset="0"/>
              </a:rPr>
              <a:t>0</a:t>
            </a:r>
            <a:r>
              <a:rPr lang="en-US" sz="2400" baseline="-25000" dirty="0">
                <a:latin typeface="Times New Roman" panose="02020603050405020304" pitchFamily="18" charset="0"/>
                <a:cs typeface="Times New Roman" panose="02020603050405020304" pitchFamily="18" charset="0"/>
              </a:rPr>
              <a:t>(L)</a:t>
            </a:r>
            <a:r>
              <a:rPr lang="en-US" sz="2400" dirty="0">
                <a:latin typeface="Times New Roman" panose="02020603050405020304" pitchFamily="18" charset="0"/>
                <a:cs typeface="Times New Roman" panose="02020603050405020304" pitchFamily="18" charset="0"/>
              </a:rPr>
              <a:t>  + CO</a:t>
            </a:r>
            <a:r>
              <a:rPr lang="en-US" sz="2400" baseline="-25000" dirty="0">
                <a:latin typeface="Times New Roman" panose="02020603050405020304" pitchFamily="18" charset="0"/>
                <a:cs typeface="Times New Roman" panose="02020603050405020304" pitchFamily="18" charset="0"/>
              </a:rPr>
              <a:t>2(G) </a:t>
            </a: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67.  The polyatomic ion in the solid product is the CO</a:t>
            </a:r>
            <a:r>
              <a:rPr lang="en-US" sz="2400" baseline="-25000" dirty="0">
                <a:latin typeface="Times New Roman" panose="02020603050405020304" pitchFamily="18" charset="0"/>
                <a:cs typeface="Times New Roman" panose="02020603050405020304" pitchFamily="18" charset="0"/>
              </a:rPr>
              <a:t>3</a:t>
            </a:r>
            <a:r>
              <a:rPr lang="en-US" sz="2400" baseline="30000" dirty="0">
                <a:latin typeface="Times New Roman" panose="02020603050405020304" pitchFamily="18" charset="0"/>
                <a:cs typeface="Times New Roman" panose="02020603050405020304" pitchFamily="18" charset="0"/>
              </a:rPr>
              <a:t>-2</a:t>
            </a:r>
            <a:r>
              <a:rPr lang="en-US" sz="2400" dirty="0">
                <a:latin typeface="Times New Roman" panose="02020603050405020304" pitchFamily="18" charset="0"/>
                <a:cs typeface="Times New Roman" panose="02020603050405020304" pitchFamily="18" charset="0"/>
              </a:rPr>
              <a:t> anion, called carbonate anion.</a:t>
            </a: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a:p>
            <a:r>
              <a:rPr lang="en-US" sz="2400" dirty="0">
                <a:solidFill>
                  <a:srgbClr val="000099"/>
                </a:solidFill>
                <a:latin typeface="Times New Roman" panose="02020603050405020304" pitchFamily="18" charset="0"/>
                <a:cs typeface="Times New Roman" panose="02020603050405020304" pitchFamily="18" charset="0"/>
              </a:rPr>
              <a:t>68.  Heat flow between air in the oven, and the batter:  Air in oven is much hotter, heat flows </a:t>
            </a:r>
            <a:br>
              <a:rPr lang="en-US" sz="2400" dirty="0">
                <a:solidFill>
                  <a:srgbClr val="000099"/>
                </a:solidFill>
                <a:latin typeface="Times New Roman" panose="02020603050405020304" pitchFamily="18" charset="0"/>
                <a:cs typeface="Times New Roman" panose="02020603050405020304" pitchFamily="18" charset="0"/>
              </a:rPr>
            </a:br>
            <a:r>
              <a:rPr lang="en-US" sz="2400" dirty="0">
                <a:solidFill>
                  <a:srgbClr val="000099"/>
                </a:solidFill>
                <a:latin typeface="Times New Roman" panose="02020603050405020304" pitchFamily="18" charset="0"/>
                <a:cs typeface="Times New Roman" panose="02020603050405020304" pitchFamily="18" charset="0"/>
              </a:rPr>
              <a:t>       from hot to cold (cold is just the lack of heat).  </a:t>
            </a:r>
            <a:r>
              <a:rPr lang="en-US" sz="2400" dirty="0">
                <a:solidFill>
                  <a:srgbClr val="FF0000"/>
                </a:solidFill>
                <a:latin typeface="Times New Roman" panose="02020603050405020304" pitchFamily="18" charset="0"/>
                <a:cs typeface="Times New Roman" panose="02020603050405020304" pitchFamily="18" charset="0"/>
              </a:rPr>
              <a:t>Heat flows from air to batter.  </a:t>
            </a: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69.  Liquid water Potential Energy vs. Steam water Potential Energy.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Liquid water has lower potential energy than the steam does.  </a:t>
            </a: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br>
              <a:rPr lang="en-US" dirty="0"/>
            </a:br>
            <a:r>
              <a:rPr lang="en-US" dirty="0"/>
              <a:t> </a:t>
            </a:r>
          </a:p>
        </p:txBody>
      </p:sp>
    </p:spTree>
    <p:extLst>
      <p:ext uri="{BB962C8B-B14F-4D97-AF65-F5344CB8AC3E}">
        <p14:creationId xmlns:p14="http://schemas.microsoft.com/office/powerpoint/2010/main" val="25241532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9C0D222-05A2-4D63-A0CC-63BB24BB6BD4}"/>
              </a:ext>
            </a:extLst>
          </p:cNvPr>
          <p:cNvSpPr txBox="1"/>
          <p:nvPr/>
        </p:nvSpPr>
        <p:spPr>
          <a:xfrm>
            <a:off x="0" y="0"/>
            <a:ext cx="12192000" cy="4893647"/>
          </a:xfrm>
          <a:prstGeom prst="rect">
            <a:avLst/>
          </a:prstGeom>
          <a:noFill/>
        </p:spPr>
        <p:txBody>
          <a:bodyPr wrap="square" rtlCol="0">
            <a:spAutoFit/>
          </a:bodyPr>
          <a:lstStyle/>
          <a:p>
            <a:pPr marL="457200" indent="-457200">
              <a:buAutoNum type="arabicPeriod" startAt="70"/>
            </a:pPr>
            <a:r>
              <a:rPr lang="en-US" sz="2400" dirty="0">
                <a:solidFill>
                  <a:srgbClr val="FF0000"/>
                </a:solidFill>
                <a:latin typeface="Times New Roman" panose="02020603050405020304" pitchFamily="18" charset="0"/>
                <a:cs typeface="Times New Roman" panose="02020603050405020304" pitchFamily="18" charset="0"/>
              </a:rPr>
              <a:t>Significant figures in pressure at surface of lake 104.0 kPa is 4 SF</a:t>
            </a: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a:p>
            <a:pPr marL="457200" indent="-457200">
              <a:buAutoNum type="arabicPeriod" startAt="70"/>
            </a:pPr>
            <a:r>
              <a:rPr lang="en-US" sz="2400" dirty="0">
                <a:latin typeface="Times New Roman" panose="02020603050405020304" pitchFamily="18" charset="0"/>
                <a:cs typeface="Times New Roman" panose="02020603050405020304" pitchFamily="18" charset="0"/>
              </a:rPr>
              <a:t>Calculate volume of bubble at bottom of lake…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Start with combined gas law, then fill in the blanks.  Use your units!</a:t>
            </a: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a:p>
            <a:pPr marL="457200" indent="-457200">
              <a:buAutoNum type="arabicPeriod" startAt="70"/>
            </a:pPr>
            <a:r>
              <a:rPr lang="en-US" sz="2400" dirty="0">
                <a:solidFill>
                  <a:srgbClr val="FF0000"/>
                </a:solidFill>
                <a:latin typeface="Times New Roman" panose="02020603050405020304" pitchFamily="18" charset="0"/>
                <a:cs typeface="Times New Roman" panose="02020603050405020304" pitchFamily="18" charset="0"/>
              </a:rPr>
              <a:t>Mass of air bubble at surface:  use density formula</a:t>
            </a: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a:t>
            </a:r>
          </a:p>
        </p:txBody>
      </p:sp>
      <p:sp>
        <p:nvSpPr>
          <p:cNvPr id="3" name="TextBox 2">
            <a:extLst>
              <a:ext uri="{FF2B5EF4-FFF2-40B4-BE49-F238E27FC236}">
                <a16:creationId xmlns:a16="http://schemas.microsoft.com/office/drawing/2014/main" id="{803364AF-EC37-4C81-BA85-02D1A3BD7EC1}"/>
              </a:ext>
            </a:extLst>
          </p:cNvPr>
          <p:cNvSpPr txBox="1"/>
          <p:nvPr/>
        </p:nvSpPr>
        <p:spPr>
          <a:xfrm>
            <a:off x="106017" y="1722783"/>
            <a:ext cx="1272208" cy="1200329"/>
          </a:xfrm>
          <a:prstGeom prst="rect">
            <a:avLst/>
          </a:prstGeom>
          <a:noFill/>
        </p:spPr>
        <p:txBody>
          <a:bodyPr wrap="square" rtlCol="0">
            <a:spAutoFit/>
          </a:bodyPr>
          <a:lstStyle/>
          <a:p>
            <a:pPr algn="ctr"/>
            <a:r>
              <a:rPr lang="en-US" sz="3600" dirty="0"/>
              <a:t>P</a:t>
            </a:r>
            <a:r>
              <a:rPr lang="en-US" sz="3600" baseline="-25000" dirty="0"/>
              <a:t>1</a:t>
            </a:r>
            <a:r>
              <a:rPr lang="en-US" sz="3600" dirty="0"/>
              <a:t> V</a:t>
            </a:r>
            <a:r>
              <a:rPr lang="en-US" sz="3600" baseline="-25000" dirty="0"/>
              <a:t>1</a:t>
            </a:r>
            <a:br>
              <a:rPr lang="en-US" sz="3600" dirty="0"/>
            </a:br>
            <a:r>
              <a:rPr lang="en-US" sz="3600" dirty="0"/>
              <a:t>T</a:t>
            </a:r>
            <a:r>
              <a:rPr lang="en-US" sz="3600" baseline="-25000" dirty="0"/>
              <a:t>1</a:t>
            </a:r>
            <a:endParaRPr lang="en-US" sz="3600" dirty="0"/>
          </a:p>
        </p:txBody>
      </p:sp>
      <p:cxnSp>
        <p:nvCxnSpPr>
          <p:cNvPr id="5" name="Straight Connector 4">
            <a:extLst>
              <a:ext uri="{FF2B5EF4-FFF2-40B4-BE49-F238E27FC236}">
                <a16:creationId xmlns:a16="http://schemas.microsoft.com/office/drawing/2014/main" id="{6C26322C-A57B-41E7-A5EF-CDD79FBFDEE9}"/>
              </a:ext>
            </a:extLst>
          </p:cNvPr>
          <p:cNvCxnSpPr>
            <a:stCxn id="3" idx="1"/>
            <a:endCxn id="3" idx="3"/>
          </p:cNvCxnSpPr>
          <p:nvPr/>
        </p:nvCxnSpPr>
        <p:spPr>
          <a:xfrm>
            <a:off x="106017" y="2322948"/>
            <a:ext cx="1272208" cy="0"/>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8C5D4272-F22C-447D-839F-C9ECD8D256AF}"/>
              </a:ext>
            </a:extLst>
          </p:cNvPr>
          <p:cNvSpPr txBox="1"/>
          <p:nvPr/>
        </p:nvSpPr>
        <p:spPr>
          <a:xfrm>
            <a:off x="2100469" y="1722783"/>
            <a:ext cx="1272208" cy="1200329"/>
          </a:xfrm>
          <a:prstGeom prst="rect">
            <a:avLst/>
          </a:prstGeom>
          <a:noFill/>
        </p:spPr>
        <p:txBody>
          <a:bodyPr wrap="square" rtlCol="0">
            <a:spAutoFit/>
          </a:bodyPr>
          <a:lstStyle/>
          <a:p>
            <a:pPr algn="ctr"/>
            <a:r>
              <a:rPr lang="en-US" sz="3600" dirty="0"/>
              <a:t>P</a:t>
            </a:r>
            <a:r>
              <a:rPr lang="en-US" sz="3600" baseline="-25000" dirty="0"/>
              <a:t>2</a:t>
            </a:r>
            <a:r>
              <a:rPr lang="en-US" sz="3600" dirty="0"/>
              <a:t> V</a:t>
            </a:r>
            <a:r>
              <a:rPr lang="en-US" sz="3600" baseline="-25000" dirty="0"/>
              <a:t>2</a:t>
            </a:r>
            <a:br>
              <a:rPr lang="en-US" sz="3600" dirty="0"/>
            </a:br>
            <a:r>
              <a:rPr lang="en-US" sz="3600" dirty="0"/>
              <a:t>T</a:t>
            </a:r>
            <a:r>
              <a:rPr lang="en-US" sz="3600" baseline="-25000" dirty="0"/>
              <a:t>2</a:t>
            </a:r>
            <a:endParaRPr lang="en-US" sz="3600" dirty="0"/>
          </a:p>
        </p:txBody>
      </p:sp>
      <p:cxnSp>
        <p:nvCxnSpPr>
          <p:cNvPr id="7" name="Straight Connector 6">
            <a:extLst>
              <a:ext uri="{FF2B5EF4-FFF2-40B4-BE49-F238E27FC236}">
                <a16:creationId xmlns:a16="http://schemas.microsoft.com/office/drawing/2014/main" id="{E45D5CC4-6574-4F9A-B24F-BC76CDF9C32E}"/>
              </a:ext>
            </a:extLst>
          </p:cNvPr>
          <p:cNvCxnSpPr>
            <a:stCxn id="6" idx="1"/>
            <a:endCxn id="6" idx="3"/>
          </p:cNvCxnSpPr>
          <p:nvPr/>
        </p:nvCxnSpPr>
        <p:spPr>
          <a:xfrm>
            <a:off x="2100469" y="2322948"/>
            <a:ext cx="1272208" cy="0"/>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0788D587-957F-4257-8E18-2C95182FB5EF}"/>
              </a:ext>
            </a:extLst>
          </p:cNvPr>
          <p:cNvSpPr txBox="1"/>
          <p:nvPr/>
        </p:nvSpPr>
        <p:spPr>
          <a:xfrm>
            <a:off x="1537251" y="1948071"/>
            <a:ext cx="563218" cy="707886"/>
          </a:xfrm>
          <a:prstGeom prst="rect">
            <a:avLst/>
          </a:prstGeom>
          <a:noFill/>
        </p:spPr>
        <p:txBody>
          <a:bodyPr wrap="square" rtlCol="0">
            <a:spAutoFit/>
          </a:bodyPr>
          <a:lstStyle/>
          <a:p>
            <a:pPr algn="ctr"/>
            <a:r>
              <a:rPr lang="en-US" sz="4000" dirty="0"/>
              <a:t>=</a:t>
            </a:r>
          </a:p>
        </p:txBody>
      </p:sp>
      <p:sp>
        <p:nvSpPr>
          <p:cNvPr id="9" name="TextBox 8">
            <a:extLst>
              <a:ext uri="{FF2B5EF4-FFF2-40B4-BE49-F238E27FC236}">
                <a16:creationId xmlns:a16="http://schemas.microsoft.com/office/drawing/2014/main" id="{EED52D3C-6728-478E-97BE-EEE9F305AEA5}"/>
              </a:ext>
            </a:extLst>
          </p:cNvPr>
          <p:cNvSpPr txBox="1"/>
          <p:nvPr/>
        </p:nvSpPr>
        <p:spPr>
          <a:xfrm>
            <a:off x="4316895" y="1725592"/>
            <a:ext cx="3101009" cy="1200329"/>
          </a:xfrm>
          <a:prstGeom prst="rect">
            <a:avLst/>
          </a:prstGeom>
          <a:noFill/>
        </p:spPr>
        <p:txBody>
          <a:bodyPr wrap="square" rtlCol="0">
            <a:spAutoFit/>
          </a:bodyPr>
          <a:lstStyle/>
          <a:p>
            <a:pPr algn="ctr"/>
            <a:r>
              <a:rPr lang="en-US" sz="3600" u="sng" dirty="0"/>
              <a:t>(618.3 kPa)(V</a:t>
            </a:r>
            <a:r>
              <a:rPr lang="en-US" sz="3600" u="sng" baseline="-25000" dirty="0"/>
              <a:t>1</a:t>
            </a:r>
            <a:r>
              <a:rPr lang="en-US" sz="3600" u="sng" dirty="0"/>
              <a:t>)</a:t>
            </a:r>
            <a:br>
              <a:rPr lang="en-US" sz="3600" u="sng" dirty="0"/>
            </a:br>
            <a:r>
              <a:rPr lang="en-US" sz="3600" dirty="0"/>
              <a:t>282 K</a:t>
            </a:r>
          </a:p>
        </p:txBody>
      </p:sp>
      <p:sp>
        <p:nvSpPr>
          <p:cNvPr id="10" name="TextBox 9">
            <a:extLst>
              <a:ext uri="{FF2B5EF4-FFF2-40B4-BE49-F238E27FC236}">
                <a16:creationId xmlns:a16="http://schemas.microsoft.com/office/drawing/2014/main" id="{38E20C83-A35B-46B5-A2E3-E5E684650A06}"/>
              </a:ext>
            </a:extLst>
          </p:cNvPr>
          <p:cNvSpPr txBox="1"/>
          <p:nvPr/>
        </p:nvSpPr>
        <p:spPr>
          <a:xfrm>
            <a:off x="7484163" y="1846373"/>
            <a:ext cx="563218" cy="707886"/>
          </a:xfrm>
          <a:prstGeom prst="rect">
            <a:avLst/>
          </a:prstGeom>
          <a:noFill/>
        </p:spPr>
        <p:txBody>
          <a:bodyPr wrap="square" rtlCol="0">
            <a:spAutoFit/>
          </a:bodyPr>
          <a:lstStyle/>
          <a:p>
            <a:pPr algn="ctr"/>
            <a:r>
              <a:rPr lang="en-US" sz="4000" dirty="0"/>
              <a:t>=</a:t>
            </a:r>
          </a:p>
        </p:txBody>
      </p:sp>
      <p:sp>
        <p:nvSpPr>
          <p:cNvPr id="11" name="TextBox 10">
            <a:extLst>
              <a:ext uri="{FF2B5EF4-FFF2-40B4-BE49-F238E27FC236}">
                <a16:creationId xmlns:a16="http://schemas.microsoft.com/office/drawing/2014/main" id="{78239E5F-AD86-4DF1-BF0C-5B19A6092F6E}"/>
              </a:ext>
            </a:extLst>
          </p:cNvPr>
          <p:cNvSpPr txBox="1"/>
          <p:nvPr/>
        </p:nvSpPr>
        <p:spPr>
          <a:xfrm>
            <a:off x="8166652" y="1743026"/>
            <a:ext cx="3849757" cy="1200329"/>
          </a:xfrm>
          <a:prstGeom prst="rect">
            <a:avLst/>
          </a:prstGeom>
          <a:noFill/>
        </p:spPr>
        <p:txBody>
          <a:bodyPr wrap="square" rtlCol="0">
            <a:spAutoFit/>
          </a:bodyPr>
          <a:lstStyle/>
          <a:p>
            <a:pPr algn="ctr"/>
            <a:r>
              <a:rPr lang="en-US" sz="3600" u="sng" dirty="0"/>
              <a:t>(104.0 kPa)(2.5 mL)</a:t>
            </a:r>
            <a:br>
              <a:rPr lang="en-US" sz="3600" u="sng" dirty="0"/>
            </a:br>
            <a:r>
              <a:rPr lang="en-US" sz="3600" dirty="0"/>
              <a:t>293 K</a:t>
            </a:r>
          </a:p>
        </p:txBody>
      </p:sp>
      <p:sp>
        <p:nvSpPr>
          <p:cNvPr id="12" name="TextBox 11">
            <a:extLst>
              <a:ext uri="{FF2B5EF4-FFF2-40B4-BE49-F238E27FC236}">
                <a16:creationId xmlns:a16="http://schemas.microsoft.com/office/drawing/2014/main" id="{30DD94E7-5863-4137-8FFE-D6A60B6AB707}"/>
              </a:ext>
            </a:extLst>
          </p:cNvPr>
          <p:cNvSpPr txBox="1"/>
          <p:nvPr/>
        </p:nvSpPr>
        <p:spPr>
          <a:xfrm>
            <a:off x="0" y="4663157"/>
            <a:ext cx="795133" cy="646331"/>
          </a:xfrm>
          <a:prstGeom prst="rect">
            <a:avLst/>
          </a:prstGeom>
          <a:noFill/>
        </p:spPr>
        <p:txBody>
          <a:bodyPr wrap="square" rtlCol="0">
            <a:spAutoFit/>
          </a:bodyPr>
          <a:lstStyle/>
          <a:p>
            <a:pPr algn="r"/>
            <a:r>
              <a:rPr lang="en-US" sz="3600" dirty="0"/>
              <a:t>D =</a:t>
            </a:r>
          </a:p>
        </p:txBody>
      </p:sp>
      <p:sp>
        <p:nvSpPr>
          <p:cNvPr id="13" name="TextBox 12">
            <a:extLst>
              <a:ext uri="{FF2B5EF4-FFF2-40B4-BE49-F238E27FC236}">
                <a16:creationId xmlns:a16="http://schemas.microsoft.com/office/drawing/2014/main" id="{5F046481-AE7A-4EAC-8EAA-84BC0AD0A7BC}"/>
              </a:ext>
            </a:extLst>
          </p:cNvPr>
          <p:cNvSpPr txBox="1"/>
          <p:nvPr/>
        </p:nvSpPr>
        <p:spPr>
          <a:xfrm>
            <a:off x="589724" y="4549811"/>
            <a:ext cx="1855306" cy="1077218"/>
          </a:xfrm>
          <a:prstGeom prst="rect">
            <a:avLst/>
          </a:prstGeom>
          <a:noFill/>
        </p:spPr>
        <p:txBody>
          <a:bodyPr wrap="square" rtlCol="0">
            <a:spAutoFit/>
          </a:bodyPr>
          <a:lstStyle/>
          <a:p>
            <a:pPr algn="ctr"/>
            <a:r>
              <a:rPr lang="en-US" sz="3200" u="sng" dirty="0"/>
              <a:t>Mass</a:t>
            </a:r>
            <a:br>
              <a:rPr lang="en-US" sz="3200" dirty="0"/>
            </a:br>
            <a:r>
              <a:rPr lang="en-US" sz="3200" dirty="0"/>
              <a:t>Volume</a:t>
            </a:r>
          </a:p>
        </p:txBody>
      </p:sp>
      <p:sp>
        <p:nvSpPr>
          <p:cNvPr id="14" name="TextBox 13">
            <a:extLst>
              <a:ext uri="{FF2B5EF4-FFF2-40B4-BE49-F238E27FC236}">
                <a16:creationId xmlns:a16="http://schemas.microsoft.com/office/drawing/2014/main" id="{FA5A40D1-E95C-47DD-A67C-09F84167B235}"/>
              </a:ext>
            </a:extLst>
          </p:cNvPr>
          <p:cNvSpPr txBox="1"/>
          <p:nvPr/>
        </p:nvSpPr>
        <p:spPr>
          <a:xfrm>
            <a:off x="2710073" y="4663157"/>
            <a:ext cx="3101009" cy="1200329"/>
          </a:xfrm>
          <a:prstGeom prst="rect">
            <a:avLst/>
          </a:prstGeom>
          <a:noFill/>
        </p:spPr>
        <p:txBody>
          <a:bodyPr wrap="square" rtlCol="0">
            <a:spAutoFit/>
          </a:bodyPr>
          <a:lstStyle/>
          <a:p>
            <a:pPr algn="ctr"/>
            <a:r>
              <a:rPr lang="en-US" sz="3600" u="sng" dirty="0"/>
              <a:t>0.0012 g/mL</a:t>
            </a:r>
            <a:r>
              <a:rPr lang="en-US" sz="3600" dirty="0"/>
              <a:t>  </a:t>
            </a:r>
            <a:br>
              <a:rPr lang="en-US" sz="3600" dirty="0"/>
            </a:br>
            <a:r>
              <a:rPr lang="en-US" sz="3600" dirty="0"/>
              <a:t>1</a:t>
            </a:r>
          </a:p>
        </p:txBody>
      </p:sp>
      <p:sp>
        <p:nvSpPr>
          <p:cNvPr id="15" name="TextBox 14">
            <a:extLst>
              <a:ext uri="{FF2B5EF4-FFF2-40B4-BE49-F238E27FC236}">
                <a16:creationId xmlns:a16="http://schemas.microsoft.com/office/drawing/2014/main" id="{C84C013E-31F8-4DB8-8322-DC558467779A}"/>
              </a:ext>
            </a:extLst>
          </p:cNvPr>
          <p:cNvSpPr txBox="1"/>
          <p:nvPr/>
        </p:nvSpPr>
        <p:spPr>
          <a:xfrm>
            <a:off x="5867399" y="4632379"/>
            <a:ext cx="1855306" cy="1077218"/>
          </a:xfrm>
          <a:prstGeom prst="rect">
            <a:avLst/>
          </a:prstGeom>
          <a:noFill/>
        </p:spPr>
        <p:txBody>
          <a:bodyPr wrap="square" rtlCol="0">
            <a:spAutoFit/>
          </a:bodyPr>
          <a:lstStyle/>
          <a:p>
            <a:pPr algn="ctr"/>
            <a:r>
              <a:rPr lang="en-US" sz="3200" u="sng" dirty="0"/>
              <a:t>Mass</a:t>
            </a:r>
            <a:br>
              <a:rPr lang="en-US" sz="3200" dirty="0"/>
            </a:br>
            <a:r>
              <a:rPr lang="en-US" sz="3200" dirty="0"/>
              <a:t>2.5 mL</a:t>
            </a:r>
          </a:p>
        </p:txBody>
      </p:sp>
      <p:sp>
        <p:nvSpPr>
          <p:cNvPr id="16" name="TextBox 15">
            <a:extLst>
              <a:ext uri="{FF2B5EF4-FFF2-40B4-BE49-F238E27FC236}">
                <a16:creationId xmlns:a16="http://schemas.microsoft.com/office/drawing/2014/main" id="{2B416198-8B48-4F55-B34B-A0DFE5A974B1}"/>
              </a:ext>
            </a:extLst>
          </p:cNvPr>
          <p:cNvSpPr txBox="1"/>
          <p:nvPr/>
        </p:nvSpPr>
        <p:spPr>
          <a:xfrm>
            <a:off x="5592418" y="4777289"/>
            <a:ext cx="493642" cy="722364"/>
          </a:xfrm>
          <a:prstGeom prst="rect">
            <a:avLst/>
          </a:prstGeom>
          <a:noFill/>
        </p:spPr>
        <p:txBody>
          <a:bodyPr wrap="square" rtlCol="0">
            <a:spAutoFit/>
          </a:bodyPr>
          <a:lstStyle/>
          <a:p>
            <a:pPr algn="ctr"/>
            <a:r>
              <a:rPr lang="en-US" sz="4000" dirty="0"/>
              <a:t>=</a:t>
            </a:r>
          </a:p>
        </p:txBody>
      </p:sp>
      <p:sp>
        <p:nvSpPr>
          <p:cNvPr id="17" name="TextBox 16">
            <a:extLst>
              <a:ext uri="{FF2B5EF4-FFF2-40B4-BE49-F238E27FC236}">
                <a16:creationId xmlns:a16="http://schemas.microsoft.com/office/drawing/2014/main" id="{AC7B5BFF-DD33-44FB-8F8A-C0975C3C7C33}"/>
              </a:ext>
            </a:extLst>
          </p:cNvPr>
          <p:cNvSpPr txBox="1"/>
          <p:nvPr/>
        </p:nvSpPr>
        <p:spPr>
          <a:xfrm>
            <a:off x="7697855" y="4649813"/>
            <a:ext cx="4469295" cy="1200329"/>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Mass = 0.0012 g/mL X 2.5 mL =</a:t>
            </a: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a:p>
            <a:r>
              <a:rPr lang="en-US" sz="2400" dirty="0">
                <a:solidFill>
                  <a:srgbClr val="000099"/>
                </a:solidFill>
                <a:latin typeface="Times New Roman" panose="02020603050405020304" pitchFamily="18" charset="0"/>
                <a:cs typeface="Times New Roman" panose="02020603050405020304" pitchFamily="18" charset="0"/>
              </a:rPr>
              <a:t>Mass = 0.0030 grams or  3 x 10</a:t>
            </a:r>
            <a:r>
              <a:rPr lang="en-US" sz="2400" baseline="30000" dirty="0">
                <a:solidFill>
                  <a:srgbClr val="000099"/>
                </a:solidFill>
                <a:latin typeface="Times New Roman" panose="02020603050405020304" pitchFamily="18" charset="0"/>
                <a:cs typeface="Times New Roman" panose="02020603050405020304" pitchFamily="18" charset="0"/>
              </a:rPr>
              <a:t>-3</a:t>
            </a:r>
            <a:r>
              <a:rPr lang="en-US" sz="2400" dirty="0">
                <a:solidFill>
                  <a:srgbClr val="000099"/>
                </a:solidFill>
                <a:latin typeface="Times New Roman" panose="02020603050405020304" pitchFamily="18" charset="0"/>
                <a:cs typeface="Times New Roman" panose="02020603050405020304" pitchFamily="18" charset="0"/>
              </a:rPr>
              <a:t> g </a:t>
            </a:r>
          </a:p>
        </p:txBody>
      </p:sp>
    </p:spTree>
    <p:extLst>
      <p:ext uri="{BB962C8B-B14F-4D97-AF65-F5344CB8AC3E}">
        <p14:creationId xmlns:p14="http://schemas.microsoft.com/office/powerpoint/2010/main" val="18626455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0DBDDFC-7FF6-47EB-95C4-0FB58217B26C}"/>
              </a:ext>
            </a:extLst>
          </p:cNvPr>
          <p:cNvSpPr txBox="1"/>
          <p:nvPr/>
        </p:nvSpPr>
        <p:spPr>
          <a:xfrm>
            <a:off x="0" y="924155"/>
            <a:ext cx="12192000" cy="4832092"/>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73.  State evidence that the forward reaction is exothermic.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a:t>
            </a:r>
            <a:r>
              <a:rPr lang="en-US" sz="2800" dirty="0">
                <a:solidFill>
                  <a:srgbClr val="FF0000"/>
                </a:solidFill>
                <a:latin typeface="Times New Roman" panose="02020603050405020304" pitchFamily="18" charset="0"/>
                <a:cs typeface="Times New Roman" panose="02020603050405020304" pitchFamily="18" charset="0"/>
              </a:rPr>
              <a:t>Energy is a product in the forward reaction, that is exothermic. </a:t>
            </a:r>
            <a:br>
              <a:rPr lang="en-US" sz="2800" dirty="0">
                <a:solidFill>
                  <a:srgbClr val="FF0000"/>
                </a:solidFill>
                <a:latin typeface="Times New Roman" panose="02020603050405020304" pitchFamily="18" charset="0"/>
                <a:cs typeface="Times New Roman" panose="02020603050405020304" pitchFamily="18" charset="0"/>
              </a:rPr>
            </a:br>
            <a:br>
              <a:rPr lang="en-US" sz="2800" dirty="0">
                <a:solidFill>
                  <a:srgbClr val="FF0000"/>
                </a:solidFill>
                <a:latin typeface="Times New Roman" panose="02020603050405020304" pitchFamily="18" charset="0"/>
                <a:cs typeface="Times New Roman" panose="02020603050405020304" pitchFamily="18" charset="0"/>
              </a:rPr>
            </a:br>
            <a:endParaRPr lang="en-US" sz="2800" dirty="0">
              <a:solidFill>
                <a:srgbClr val="FF0000"/>
              </a:solidFill>
              <a:latin typeface="Times New Roman" panose="02020603050405020304" pitchFamily="18" charset="0"/>
              <a:cs typeface="Times New Roman" panose="02020603050405020304" pitchFamily="18" charset="0"/>
            </a:endParaRPr>
          </a:p>
          <a:p>
            <a:r>
              <a:rPr lang="en-US" sz="2800" dirty="0">
                <a:solidFill>
                  <a:schemeClr val="tx1">
                    <a:lumMod val="95000"/>
                    <a:lumOff val="5000"/>
                  </a:schemeClr>
                </a:solidFill>
                <a:latin typeface="Times New Roman" panose="02020603050405020304" pitchFamily="18" charset="0"/>
                <a:cs typeface="Times New Roman" panose="02020603050405020304" pitchFamily="18" charset="0"/>
              </a:rPr>
              <a:t>74.  Compare rates of forward/reverse reactions.  </a:t>
            </a:r>
            <a:r>
              <a:rPr lang="en-US" sz="2800" dirty="0">
                <a:solidFill>
                  <a:srgbClr val="FF0000"/>
                </a:solidFill>
                <a:latin typeface="Times New Roman" panose="02020603050405020304" pitchFamily="18" charset="0"/>
                <a:cs typeface="Times New Roman" panose="02020603050405020304" pitchFamily="18" charset="0"/>
              </a:rPr>
              <a:t>In dynamic equilibrium, </a:t>
            </a:r>
            <a:br>
              <a:rPr lang="en-US" sz="2800" dirty="0">
                <a:solidFill>
                  <a:srgbClr val="FF0000"/>
                </a:solidFill>
                <a:latin typeface="Times New Roman" panose="02020603050405020304" pitchFamily="18" charset="0"/>
                <a:cs typeface="Times New Roman" panose="02020603050405020304" pitchFamily="18" charset="0"/>
              </a:rPr>
            </a:br>
            <a:r>
              <a:rPr lang="en-US" sz="2800" dirty="0">
                <a:solidFill>
                  <a:srgbClr val="FF0000"/>
                </a:solidFill>
                <a:latin typeface="Times New Roman" panose="02020603050405020304" pitchFamily="18" charset="0"/>
                <a:cs typeface="Times New Roman" panose="02020603050405020304" pitchFamily="18" charset="0"/>
              </a:rPr>
              <a:t>       the rate of the forward reaction = the rate of the reverse.   </a:t>
            </a:r>
            <a:br>
              <a:rPr lang="en-US" sz="2800" dirty="0">
                <a:solidFill>
                  <a:schemeClr val="tx1">
                    <a:lumMod val="95000"/>
                    <a:lumOff val="5000"/>
                  </a:schemeClr>
                </a:solidFill>
                <a:latin typeface="Times New Roman" panose="02020603050405020304" pitchFamily="18" charset="0"/>
                <a:cs typeface="Times New Roman" panose="02020603050405020304" pitchFamily="18" charset="0"/>
              </a:rPr>
            </a:br>
            <a:endParaRPr lang="en-US" sz="2800" dirty="0">
              <a:solidFill>
                <a:schemeClr val="tx1">
                  <a:lumMod val="95000"/>
                  <a:lumOff val="5000"/>
                </a:schemeClr>
              </a:solidFill>
              <a:latin typeface="Times New Roman" panose="02020603050405020304" pitchFamily="18" charset="0"/>
              <a:cs typeface="Times New Roman" panose="02020603050405020304" pitchFamily="18" charset="0"/>
            </a:endParaRPr>
          </a:p>
          <a:p>
            <a:endParaRPr lang="en-US" sz="2800" dirty="0">
              <a:solidFill>
                <a:schemeClr val="tx1">
                  <a:lumMod val="95000"/>
                  <a:lumOff val="5000"/>
                </a:schemeClr>
              </a:solidFill>
              <a:latin typeface="Times New Roman" panose="02020603050405020304" pitchFamily="18" charset="0"/>
              <a:cs typeface="Times New Roman" panose="02020603050405020304" pitchFamily="18" charset="0"/>
            </a:endParaRPr>
          </a:p>
          <a:p>
            <a:r>
              <a:rPr lang="en-US" sz="2800" dirty="0">
                <a:solidFill>
                  <a:schemeClr val="tx1">
                    <a:lumMod val="95000"/>
                    <a:lumOff val="5000"/>
                  </a:schemeClr>
                </a:solidFill>
                <a:latin typeface="Times New Roman" panose="02020603050405020304" pitchFamily="18" charset="0"/>
                <a:cs typeface="Times New Roman" panose="02020603050405020304" pitchFamily="18" charset="0"/>
              </a:rPr>
              <a:t>75.   What stress makes more brown gas (makes a reverse shift)?  </a:t>
            </a:r>
            <a:br>
              <a:rPr lang="en-US" sz="280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28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dirty="0">
                <a:solidFill>
                  <a:srgbClr val="FF0000"/>
                </a:solidFill>
                <a:latin typeface="Times New Roman" panose="02020603050405020304" pitchFamily="18" charset="0"/>
                <a:cs typeface="Times New Roman" panose="02020603050405020304" pitchFamily="18" charset="0"/>
              </a:rPr>
              <a:t>Decrease pressure, add energy, add heat, increase temperature, or</a:t>
            </a:r>
            <a:br>
              <a:rPr lang="en-US" sz="2800" dirty="0">
                <a:solidFill>
                  <a:srgbClr val="FF0000"/>
                </a:solidFill>
                <a:latin typeface="Times New Roman" panose="02020603050405020304" pitchFamily="18" charset="0"/>
                <a:cs typeface="Times New Roman" panose="02020603050405020304" pitchFamily="18" charset="0"/>
              </a:rPr>
            </a:br>
            <a:r>
              <a:rPr lang="en-US" sz="2800" dirty="0">
                <a:solidFill>
                  <a:srgbClr val="FF0000"/>
                </a:solidFill>
                <a:latin typeface="Times New Roman" panose="02020603050405020304" pitchFamily="18" charset="0"/>
                <a:cs typeface="Times New Roman" panose="02020603050405020304" pitchFamily="18" charset="0"/>
              </a:rPr>
              <a:t>          increase volume of the container (which lowers pressure).  </a:t>
            </a:r>
          </a:p>
        </p:txBody>
      </p:sp>
      <p:pic>
        <p:nvPicPr>
          <p:cNvPr id="4" name="Picture 3">
            <a:extLst>
              <a:ext uri="{FF2B5EF4-FFF2-40B4-BE49-F238E27FC236}">
                <a16:creationId xmlns:a16="http://schemas.microsoft.com/office/drawing/2014/main" id="{369A9411-72BD-4A09-95F2-AC2188A36E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01009" y="86779"/>
            <a:ext cx="4147930" cy="837376"/>
          </a:xfrm>
          <a:prstGeom prst="rect">
            <a:avLst/>
          </a:prstGeom>
        </p:spPr>
      </p:pic>
    </p:spTree>
    <p:extLst>
      <p:ext uri="{BB962C8B-B14F-4D97-AF65-F5344CB8AC3E}">
        <p14:creationId xmlns:p14="http://schemas.microsoft.com/office/powerpoint/2010/main" val="16493159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E56B79F-83B7-48C7-BEB4-CBC31A892C42}"/>
              </a:ext>
            </a:extLst>
          </p:cNvPr>
          <p:cNvSpPr txBox="1"/>
          <p:nvPr/>
        </p:nvSpPr>
        <p:spPr>
          <a:xfrm>
            <a:off x="0" y="0"/>
            <a:ext cx="12192000" cy="6555641"/>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76.  Compare the intermolecular forces in the NO</a:t>
            </a:r>
            <a:r>
              <a:rPr lang="en-US" sz="2800" baseline="-25000" dirty="0">
                <a:latin typeface="Times New Roman" panose="02020603050405020304" pitchFamily="18" charset="0"/>
                <a:cs typeface="Times New Roman" panose="02020603050405020304" pitchFamily="18" charset="0"/>
              </a:rPr>
              <a:t>2</a:t>
            </a:r>
            <a:r>
              <a:rPr lang="en-US" sz="2800" dirty="0">
                <a:latin typeface="Times New Roman" panose="02020603050405020304" pitchFamily="18" charset="0"/>
                <a:cs typeface="Times New Roman" panose="02020603050405020304" pitchFamily="18" charset="0"/>
              </a:rPr>
              <a:t> and the N</a:t>
            </a:r>
            <a:r>
              <a:rPr lang="en-US" sz="2800" baseline="-25000" dirty="0">
                <a:latin typeface="Times New Roman" panose="02020603050405020304" pitchFamily="18" charset="0"/>
                <a:cs typeface="Times New Roman" panose="02020603050405020304" pitchFamily="18" charset="0"/>
              </a:rPr>
              <a:t>2</a:t>
            </a:r>
            <a:r>
              <a:rPr lang="en-US" sz="2800" dirty="0">
                <a:latin typeface="Times New Roman" panose="02020603050405020304" pitchFamily="18" charset="0"/>
                <a:cs typeface="Times New Roman" panose="02020603050405020304" pitchFamily="18" charset="0"/>
              </a:rPr>
              <a:t>? </a:t>
            </a:r>
            <a:br>
              <a:rPr lang="en-US" sz="2800" dirty="0">
                <a:latin typeface="Times New Roman" panose="02020603050405020304" pitchFamily="18" charset="0"/>
                <a:cs typeface="Times New Roman" panose="02020603050405020304" pitchFamily="18" charset="0"/>
              </a:rPr>
            </a:b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NO</a:t>
            </a:r>
            <a:r>
              <a:rPr lang="en-US" sz="2800" baseline="-25000" dirty="0">
                <a:latin typeface="Times New Roman" panose="02020603050405020304" pitchFamily="18" charset="0"/>
                <a:cs typeface="Times New Roman" panose="02020603050405020304" pitchFamily="18" charset="0"/>
              </a:rPr>
              <a:t>2</a:t>
            </a:r>
            <a:r>
              <a:rPr lang="en-US" sz="2800" dirty="0">
                <a:latin typeface="Times New Roman" panose="02020603050405020304" pitchFamily="18" charset="0"/>
                <a:cs typeface="Times New Roman" panose="02020603050405020304" pitchFamily="18" charset="0"/>
              </a:rPr>
              <a:t> is a polar molecule, it has dipole attractions.  They are stronger than the</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electron dispersion forces that the N</a:t>
            </a:r>
            <a:r>
              <a:rPr lang="en-US" sz="2800" baseline="-25000" dirty="0">
                <a:latin typeface="Times New Roman" panose="02020603050405020304" pitchFamily="18" charset="0"/>
                <a:cs typeface="Times New Roman" panose="02020603050405020304" pitchFamily="18" charset="0"/>
              </a:rPr>
              <a:t>2</a:t>
            </a:r>
            <a:r>
              <a:rPr lang="en-US" sz="2800" dirty="0">
                <a:latin typeface="Times New Roman" panose="02020603050405020304" pitchFamily="18" charset="0"/>
                <a:cs typeface="Times New Roman" panose="02020603050405020304" pitchFamily="18" charset="0"/>
              </a:rPr>
              <a:t> has. </a:t>
            </a:r>
            <a:r>
              <a:rPr lang="en-US" sz="2800" dirty="0">
                <a:solidFill>
                  <a:srgbClr val="FF0000"/>
                </a:solidFill>
                <a:latin typeface="Times New Roman" panose="02020603050405020304" pitchFamily="18" charset="0"/>
                <a:cs typeface="Times New Roman" panose="02020603050405020304" pitchFamily="18" charset="0"/>
              </a:rPr>
              <a:t>NO</a:t>
            </a:r>
            <a:r>
              <a:rPr lang="en-US" sz="2800" baseline="-25000" dirty="0">
                <a:solidFill>
                  <a:srgbClr val="FF0000"/>
                </a:solidFill>
                <a:latin typeface="Times New Roman" panose="02020603050405020304" pitchFamily="18" charset="0"/>
                <a:cs typeface="Times New Roman" panose="02020603050405020304" pitchFamily="18" charset="0"/>
              </a:rPr>
              <a:t>2</a:t>
            </a:r>
            <a:r>
              <a:rPr lang="en-US" sz="2800" dirty="0">
                <a:solidFill>
                  <a:srgbClr val="FF0000"/>
                </a:solidFill>
                <a:latin typeface="Times New Roman" panose="02020603050405020304" pitchFamily="18" charset="0"/>
                <a:cs typeface="Times New Roman" panose="02020603050405020304" pitchFamily="18" charset="0"/>
              </a:rPr>
              <a:t> has stronger IMF than N</a:t>
            </a:r>
            <a:r>
              <a:rPr lang="en-US" sz="2800" baseline="-25000" dirty="0">
                <a:solidFill>
                  <a:srgbClr val="FF0000"/>
                </a:solidFill>
                <a:latin typeface="Times New Roman" panose="02020603050405020304" pitchFamily="18" charset="0"/>
                <a:cs typeface="Times New Roman" panose="02020603050405020304" pitchFamily="18" charset="0"/>
              </a:rPr>
              <a:t>2</a:t>
            </a:r>
            <a:r>
              <a:rPr lang="en-US" sz="2800" dirty="0">
                <a:solidFill>
                  <a:srgbClr val="FF0000"/>
                </a:solidFill>
                <a:latin typeface="Times New Roman" panose="02020603050405020304" pitchFamily="18" charset="0"/>
                <a:cs typeface="Times New Roman" panose="02020603050405020304" pitchFamily="18" charset="0"/>
              </a:rPr>
              <a:t>.  </a:t>
            </a:r>
            <a:br>
              <a:rPr lang="en-US" sz="2800" dirty="0">
                <a:latin typeface="Times New Roman" panose="02020603050405020304" pitchFamily="18" charset="0"/>
                <a:cs typeface="Times New Roman" panose="02020603050405020304" pitchFamily="18" charset="0"/>
              </a:rPr>
            </a:br>
            <a:br>
              <a:rPr lang="en-US" sz="2800" dirty="0">
                <a:latin typeface="Times New Roman" panose="02020603050405020304" pitchFamily="18" charset="0"/>
                <a:cs typeface="Times New Roman" panose="02020603050405020304" pitchFamily="18" charset="0"/>
              </a:rPr>
            </a:br>
            <a:endParaRPr lang="en-US" sz="28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77.  Oxidation state of the N in NO</a:t>
            </a:r>
            <a:r>
              <a:rPr lang="en-US" sz="2800" baseline="-25000" dirty="0">
                <a:latin typeface="Times New Roman" panose="02020603050405020304" pitchFamily="18" charset="0"/>
                <a:cs typeface="Times New Roman" panose="02020603050405020304" pitchFamily="18" charset="0"/>
              </a:rPr>
              <a:t>2</a:t>
            </a:r>
            <a:r>
              <a:rPr lang="en-US" sz="2800" dirty="0">
                <a:latin typeface="Times New Roman" panose="02020603050405020304" pitchFamily="18" charset="0"/>
                <a:cs typeface="Times New Roman" panose="02020603050405020304" pitchFamily="18" charset="0"/>
              </a:rPr>
              <a:t>.  </a:t>
            </a:r>
            <a:br>
              <a:rPr lang="en-US" sz="2800" dirty="0">
                <a:latin typeface="Times New Roman" panose="02020603050405020304" pitchFamily="18" charset="0"/>
                <a:cs typeface="Times New Roman" panose="02020603050405020304" pitchFamily="18" charset="0"/>
              </a:rPr>
            </a:b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This molecule must have oxidation numbers that sum to zero.  </a:t>
            </a:r>
            <a:br>
              <a:rPr lang="en-US" sz="2800" dirty="0">
                <a:latin typeface="Times New Roman" panose="02020603050405020304" pitchFamily="18" charset="0"/>
                <a:cs typeface="Times New Roman" panose="02020603050405020304" pitchFamily="18" charset="0"/>
              </a:rPr>
            </a:b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Both oxygen atoms have a -2 oxidation number, while nitrogen has many</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oxidation numbers to choose from, do the “math” </a:t>
            </a:r>
            <a:br>
              <a:rPr lang="en-US" sz="2800" dirty="0">
                <a:latin typeface="Times New Roman" panose="02020603050405020304" pitchFamily="18" charset="0"/>
                <a:cs typeface="Times New Roman" panose="02020603050405020304" pitchFamily="18" charset="0"/>
              </a:rPr>
            </a:b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X + -4 = 0          </a:t>
            </a:r>
            <a:r>
              <a:rPr lang="en-US" sz="2800" dirty="0">
                <a:solidFill>
                  <a:srgbClr val="FF0000"/>
                </a:solidFill>
                <a:latin typeface="Times New Roman" panose="02020603050405020304" pitchFamily="18" charset="0"/>
                <a:cs typeface="Times New Roman" panose="02020603050405020304" pitchFamily="18" charset="0"/>
              </a:rPr>
              <a:t>the X for nitrogen would be +4</a:t>
            </a:r>
          </a:p>
        </p:txBody>
      </p:sp>
    </p:spTree>
    <p:extLst>
      <p:ext uri="{BB962C8B-B14F-4D97-AF65-F5344CB8AC3E}">
        <p14:creationId xmlns:p14="http://schemas.microsoft.com/office/powerpoint/2010/main" val="51387766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08A0E6A-5530-4867-A2A7-A13EBAD3CF9A}"/>
              </a:ext>
            </a:extLst>
          </p:cNvPr>
          <p:cNvSpPr txBox="1"/>
          <p:nvPr/>
        </p:nvSpPr>
        <p:spPr>
          <a:xfrm>
            <a:off x="0" y="0"/>
            <a:ext cx="12192000" cy="6186309"/>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78.  Moles of Mg</a:t>
            </a:r>
            <a:r>
              <a:rPr lang="en-US" sz="2400" baseline="30000" dirty="0">
                <a:latin typeface="Times New Roman" panose="02020603050405020304" pitchFamily="18" charset="0"/>
                <a:cs typeface="Times New Roman" panose="02020603050405020304" pitchFamily="18" charset="0"/>
              </a:rPr>
              <a:t>+2</a:t>
            </a:r>
            <a:r>
              <a:rPr lang="en-US" sz="2400" dirty="0">
                <a:latin typeface="Times New Roman" panose="02020603050405020304" pitchFamily="18" charset="0"/>
                <a:cs typeface="Times New Roman" panose="02020603050405020304" pitchFamily="18" charset="0"/>
              </a:rPr>
              <a:t> ions produced when 2.5 moles of Zn</a:t>
            </a:r>
            <a:r>
              <a:rPr lang="en-US" sz="2400" baseline="30000" dirty="0">
                <a:latin typeface="Times New Roman" panose="02020603050405020304" pitchFamily="18" charset="0"/>
                <a:cs typeface="Times New Roman" panose="02020603050405020304" pitchFamily="18" charset="0"/>
              </a:rPr>
              <a:t>+2</a:t>
            </a:r>
            <a:r>
              <a:rPr lang="en-US" sz="2400" dirty="0">
                <a:latin typeface="Times New Roman" panose="02020603050405020304" pitchFamily="18" charset="0"/>
                <a:cs typeface="Times New Roman" panose="02020603050405020304" pitchFamily="18" charset="0"/>
              </a:rPr>
              <a:t> react.  This is redox (</a:t>
            </a:r>
            <a:r>
              <a:rPr lang="en-US" sz="2400" dirty="0" err="1">
                <a:latin typeface="Times New Roman" panose="02020603050405020304" pitchFamily="18" charset="0"/>
                <a:cs typeface="Times New Roman" panose="02020603050405020304" pitchFamily="18" charset="0"/>
              </a:rPr>
              <a:t>electrochem</a:t>
            </a:r>
            <a:r>
              <a:rPr lang="en-US" sz="2400" dirty="0">
                <a:latin typeface="Times New Roman" panose="02020603050405020304" pitchFamily="18" charset="0"/>
                <a:cs typeface="Times New Roman" panose="02020603050405020304" pitchFamily="18" charset="0"/>
              </a:rPr>
              <a:t>)</a:t>
            </a: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From the equation provided, it should be clear that for every Zn</a:t>
            </a:r>
            <a:r>
              <a:rPr lang="en-US" sz="2400" baseline="30000" dirty="0">
                <a:latin typeface="Times New Roman" panose="02020603050405020304" pitchFamily="18" charset="0"/>
                <a:cs typeface="Times New Roman" panose="02020603050405020304" pitchFamily="18" charset="0"/>
              </a:rPr>
              <a:t>+2</a:t>
            </a:r>
            <a:r>
              <a:rPr lang="en-US" sz="2400" dirty="0">
                <a:latin typeface="Times New Roman" panose="02020603050405020304" pitchFamily="18" charset="0"/>
                <a:cs typeface="Times New Roman" panose="02020603050405020304" pitchFamily="18" charset="0"/>
              </a:rPr>
              <a:t> reacting, you get one Mg</a:t>
            </a:r>
            <a:r>
              <a:rPr lang="en-US" sz="2400" baseline="30000" dirty="0">
                <a:latin typeface="Times New Roman" panose="02020603050405020304" pitchFamily="18" charset="0"/>
                <a:cs typeface="Times New Roman" panose="02020603050405020304" pitchFamily="18" charset="0"/>
              </a:rPr>
              <a:t>+2</a:t>
            </a:r>
            <a:r>
              <a:rPr lang="en-US" sz="2400" dirty="0">
                <a:latin typeface="Times New Roman" panose="02020603050405020304" pitchFamily="18" charset="0"/>
                <a:cs typeface="Times New Roman" panose="02020603050405020304" pitchFamily="18" charset="0"/>
              </a:rPr>
              <a:t>.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Therefore </a:t>
            </a:r>
            <a:r>
              <a:rPr lang="en-US" sz="2400" dirty="0">
                <a:solidFill>
                  <a:srgbClr val="FF0000"/>
                </a:solidFill>
                <a:latin typeface="Times New Roman" panose="02020603050405020304" pitchFamily="18" charset="0"/>
                <a:cs typeface="Times New Roman" panose="02020603050405020304" pitchFamily="18" charset="0"/>
              </a:rPr>
              <a:t>if 2.5 moles of Zn</a:t>
            </a:r>
            <a:r>
              <a:rPr lang="en-US" sz="2400" baseline="30000" dirty="0">
                <a:solidFill>
                  <a:srgbClr val="FF0000"/>
                </a:solidFill>
                <a:latin typeface="Times New Roman" panose="02020603050405020304" pitchFamily="18" charset="0"/>
                <a:cs typeface="Times New Roman" panose="02020603050405020304" pitchFamily="18" charset="0"/>
              </a:rPr>
              <a:t>+2</a:t>
            </a:r>
            <a:r>
              <a:rPr lang="en-US" sz="2400" dirty="0">
                <a:solidFill>
                  <a:srgbClr val="FF0000"/>
                </a:solidFill>
                <a:latin typeface="Times New Roman" panose="02020603050405020304" pitchFamily="18" charset="0"/>
                <a:cs typeface="Times New Roman" panose="02020603050405020304" pitchFamily="18" charset="0"/>
              </a:rPr>
              <a:t> react, then you get 2.5 moles of Mg</a:t>
            </a:r>
            <a:r>
              <a:rPr lang="en-US" sz="2400" baseline="30000" dirty="0">
                <a:solidFill>
                  <a:srgbClr val="FF0000"/>
                </a:solidFill>
                <a:latin typeface="Times New Roman" panose="02020603050405020304" pitchFamily="18" charset="0"/>
                <a:cs typeface="Times New Roman" panose="02020603050405020304" pitchFamily="18" charset="0"/>
              </a:rPr>
              <a:t>+2</a:t>
            </a:r>
            <a:r>
              <a:rPr lang="en-US" sz="2400" dirty="0">
                <a:solidFill>
                  <a:srgbClr val="FF0000"/>
                </a:solidFill>
                <a:latin typeface="Times New Roman" panose="02020603050405020304" pitchFamily="18" charset="0"/>
                <a:cs typeface="Times New Roman" panose="02020603050405020304" pitchFamily="18" charset="0"/>
              </a:rPr>
              <a:t> forming</a:t>
            </a:r>
            <a:r>
              <a:rPr lang="en-US" sz="2400" dirty="0">
                <a:latin typeface="Times New Roman" panose="02020603050405020304" pitchFamily="18" charset="0"/>
                <a:cs typeface="Times New Roman" panose="02020603050405020304" pitchFamily="18" charset="0"/>
              </a:rPr>
              <a:t>.  </a:t>
            </a: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endParaRPr lang="en-US" sz="2400" dirty="0">
              <a:solidFill>
                <a:srgbClr val="000099"/>
              </a:solidFill>
              <a:latin typeface="Times New Roman" panose="02020603050405020304" pitchFamily="18" charset="0"/>
              <a:cs typeface="Times New Roman" panose="02020603050405020304" pitchFamily="18" charset="0"/>
            </a:endParaRPr>
          </a:p>
          <a:p>
            <a:r>
              <a:rPr lang="en-US" sz="2400" dirty="0">
                <a:solidFill>
                  <a:srgbClr val="000099"/>
                </a:solidFill>
                <a:latin typeface="Times New Roman" panose="02020603050405020304" pitchFamily="18" charset="0"/>
                <a:cs typeface="Times New Roman" panose="02020603050405020304" pitchFamily="18" charset="0"/>
              </a:rPr>
              <a:t>79.  The porous barrier is the “salt bridge”, which allows the flow of ions between the half cells.</a:t>
            </a:r>
            <a:br>
              <a:rPr lang="en-US" sz="2400" dirty="0">
                <a:solidFill>
                  <a:srgbClr val="000099"/>
                </a:solidFill>
                <a:latin typeface="Times New Roman" panose="02020603050405020304" pitchFamily="18" charset="0"/>
                <a:cs typeface="Times New Roman" panose="02020603050405020304" pitchFamily="18" charset="0"/>
              </a:rPr>
            </a:br>
            <a:r>
              <a:rPr lang="en-US" sz="2400" dirty="0">
                <a:solidFill>
                  <a:srgbClr val="000099"/>
                </a:solidFill>
                <a:latin typeface="Times New Roman" panose="02020603050405020304" pitchFamily="18" charset="0"/>
                <a:cs typeface="Times New Roman" panose="02020603050405020304" pitchFamily="18" charset="0"/>
              </a:rPr>
              <a:t>       That keeps the solutions neutral and the battery (voltaic cell) able to continue.  </a:t>
            </a:r>
            <a:br>
              <a:rPr lang="en-US" sz="2400" dirty="0">
                <a:solidFill>
                  <a:srgbClr val="000099"/>
                </a:solidFill>
                <a:latin typeface="Times New Roman" panose="02020603050405020304" pitchFamily="18" charset="0"/>
                <a:cs typeface="Times New Roman" panose="02020603050405020304" pitchFamily="18" charset="0"/>
              </a:rPr>
            </a:br>
            <a:br>
              <a:rPr lang="en-US" sz="2400" dirty="0">
                <a:solidFill>
                  <a:srgbClr val="000099"/>
                </a:solidFill>
                <a:latin typeface="Times New Roman" panose="02020603050405020304" pitchFamily="18" charset="0"/>
                <a:cs typeface="Times New Roman" panose="02020603050405020304" pitchFamily="18" charset="0"/>
              </a:rPr>
            </a:br>
            <a:r>
              <a:rPr lang="en-US" sz="2400" dirty="0">
                <a:solidFill>
                  <a:srgbClr val="FF0000"/>
                </a:solidFill>
                <a:latin typeface="Times New Roman" panose="02020603050405020304" pitchFamily="18" charset="0"/>
                <a:cs typeface="Times New Roman" panose="02020603050405020304" pitchFamily="18" charset="0"/>
              </a:rPr>
              <a:t>80.  The Mg is more reactive than the Zn (see table J).  You might say the Zn is less active than</a:t>
            </a:r>
            <a:br>
              <a:rPr lang="en-US" sz="2400" dirty="0">
                <a:solidFill>
                  <a:srgbClr val="FF0000"/>
                </a:solidFill>
                <a:latin typeface="Times New Roman" panose="02020603050405020304" pitchFamily="18" charset="0"/>
                <a:cs typeface="Times New Roman" panose="02020603050405020304" pitchFamily="18" charset="0"/>
              </a:rPr>
            </a:br>
            <a:r>
              <a:rPr lang="en-US" sz="2400" dirty="0">
                <a:solidFill>
                  <a:srgbClr val="FF0000"/>
                </a:solidFill>
                <a:latin typeface="Times New Roman" panose="02020603050405020304" pitchFamily="18" charset="0"/>
                <a:cs typeface="Times New Roman" panose="02020603050405020304" pitchFamily="18" charset="0"/>
              </a:rPr>
              <a:t>       the Mg, or even get away with Mg is higher on table J than the Zn.  </a:t>
            </a:r>
            <a:br>
              <a:rPr lang="en-US" sz="2400" dirty="0">
                <a:solidFill>
                  <a:srgbClr val="FF0000"/>
                </a:solidFill>
                <a:latin typeface="Times New Roman" panose="02020603050405020304" pitchFamily="18" charset="0"/>
                <a:cs typeface="Times New Roman" panose="02020603050405020304" pitchFamily="18" charset="0"/>
              </a:rPr>
            </a:br>
            <a:br>
              <a:rPr lang="en-US" sz="2400" dirty="0">
                <a:solidFill>
                  <a:srgbClr val="FF0000"/>
                </a:solidFill>
                <a:latin typeface="Times New Roman" panose="02020603050405020304" pitchFamily="18" charset="0"/>
                <a:cs typeface="Times New Roman" panose="02020603050405020304" pitchFamily="18" charset="0"/>
              </a:rPr>
            </a:b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81.  Write the balanced half reaction for oxidation in this cell:</a:t>
            </a:r>
            <a:br>
              <a:rPr lang="en-US" sz="360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3600" dirty="0">
                <a:solidFill>
                  <a:schemeClr val="tx1">
                    <a:lumMod val="95000"/>
                    <a:lumOff val="5000"/>
                  </a:schemeClr>
                </a:solidFill>
                <a:latin typeface="Times New Roman" panose="02020603050405020304" pitchFamily="18" charset="0"/>
                <a:cs typeface="Times New Roman" panose="02020603050405020304" pitchFamily="18" charset="0"/>
              </a:rPr>
              <a:t>                                         Mg</a:t>
            </a:r>
            <a:r>
              <a:rPr lang="en-US" sz="3600" dirty="0">
                <a:solidFill>
                  <a:schemeClr val="tx1">
                    <a:lumMod val="95000"/>
                    <a:lumOff val="5000"/>
                  </a:schemeClr>
                </a:solidFill>
                <a:latin typeface="Times New Roman" panose="02020603050405020304" pitchFamily="18" charset="0"/>
                <a:ea typeface="Verdana" panose="020B0604030504040204" pitchFamily="34" charset="0"/>
                <a:cs typeface="Times New Roman" panose="02020603050405020304" pitchFamily="18" charset="0"/>
              </a:rPr>
              <a:t>°</a:t>
            </a:r>
            <a:r>
              <a:rPr lang="en-US" sz="3600" dirty="0">
                <a:solidFill>
                  <a:schemeClr val="tx1">
                    <a:lumMod val="95000"/>
                    <a:lumOff val="5000"/>
                  </a:schemeClr>
                </a:solidFill>
                <a:latin typeface="Times New Roman" panose="02020603050405020304" pitchFamily="18" charset="0"/>
                <a:cs typeface="Times New Roman" panose="02020603050405020304" pitchFamily="18" charset="0"/>
              </a:rPr>
              <a:t> →  Mg</a:t>
            </a:r>
            <a:r>
              <a:rPr lang="en-US" sz="3600" baseline="30000" dirty="0">
                <a:solidFill>
                  <a:schemeClr val="tx1">
                    <a:lumMod val="95000"/>
                    <a:lumOff val="5000"/>
                  </a:schemeClr>
                </a:solidFill>
                <a:latin typeface="Times New Roman" panose="02020603050405020304" pitchFamily="18" charset="0"/>
                <a:cs typeface="Times New Roman" panose="02020603050405020304" pitchFamily="18" charset="0"/>
              </a:rPr>
              <a:t>+2 </a:t>
            </a:r>
            <a:r>
              <a:rPr lang="en-US" sz="3600" dirty="0">
                <a:solidFill>
                  <a:schemeClr val="tx1">
                    <a:lumMod val="95000"/>
                    <a:lumOff val="5000"/>
                  </a:schemeClr>
                </a:solidFill>
                <a:latin typeface="Times New Roman" panose="02020603050405020304" pitchFamily="18" charset="0"/>
                <a:cs typeface="Times New Roman" panose="02020603050405020304" pitchFamily="18" charset="0"/>
              </a:rPr>
              <a:t> + 2e</a:t>
            </a:r>
            <a:r>
              <a:rPr lang="en-US" sz="3600" baseline="30000" dirty="0">
                <a:solidFill>
                  <a:schemeClr val="tx1">
                    <a:lumMod val="95000"/>
                    <a:lumOff val="5000"/>
                  </a:schemeClr>
                </a:solidFill>
                <a:latin typeface="Times New Roman" panose="02020603050405020304" pitchFamily="18" charset="0"/>
                <a:cs typeface="Times New Roman" panose="02020603050405020304" pitchFamily="18" charset="0"/>
              </a:rPr>
              <a:t>-</a:t>
            </a:r>
            <a:r>
              <a:rPr lang="en-US" sz="3600" dirty="0">
                <a:solidFill>
                  <a:schemeClr val="tx1">
                    <a:lumMod val="95000"/>
                    <a:lumOff val="5000"/>
                  </a:schemeClr>
                </a:solidFill>
                <a:latin typeface="Times New Roman" panose="02020603050405020304" pitchFamily="18" charset="0"/>
                <a:cs typeface="Times New Roman" panose="02020603050405020304" pitchFamily="18" charset="0"/>
              </a:rPr>
              <a:t>      </a:t>
            </a:r>
            <a:endParaRPr lang="en-US" sz="24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130598C5-DE38-46BA-A622-1A84725E4B33}"/>
              </a:ext>
            </a:extLst>
          </p:cNvPr>
          <p:cNvPicPr>
            <a:picLocks noChangeAspect="1"/>
          </p:cNvPicPr>
          <p:nvPr/>
        </p:nvPicPr>
        <p:blipFill rotWithShape="1">
          <a:blip r:embed="rId2">
            <a:extLst>
              <a:ext uri="{28A0092B-C50C-407E-A947-70E740481C1C}">
                <a14:useLocalDpi xmlns:a14="http://schemas.microsoft.com/office/drawing/2010/main" val="0"/>
              </a:ext>
            </a:extLst>
          </a:blip>
          <a:srcRect t="22867" b="18619"/>
          <a:stretch/>
        </p:blipFill>
        <p:spPr>
          <a:xfrm>
            <a:off x="2235508" y="569844"/>
            <a:ext cx="6263537" cy="702365"/>
          </a:xfrm>
          <a:prstGeom prst="rect">
            <a:avLst/>
          </a:prstGeom>
        </p:spPr>
      </p:pic>
    </p:spTree>
    <p:extLst>
      <p:ext uri="{BB962C8B-B14F-4D97-AF65-F5344CB8AC3E}">
        <p14:creationId xmlns:p14="http://schemas.microsoft.com/office/powerpoint/2010/main" val="339113708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CCA8E4-9228-46AF-AEE3-CECD1F7F197B}"/>
              </a:ext>
            </a:extLst>
          </p:cNvPr>
          <p:cNvSpPr txBox="1"/>
          <p:nvPr/>
        </p:nvSpPr>
        <p:spPr>
          <a:xfrm>
            <a:off x="0" y="0"/>
            <a:ext cx="12192000" cy="6842899"/>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82.  Why is the hydrocarbon in equation 1 unsaturated?   C</a:t>
            </a:r>
            <a:r>
              <a:rPr lang="en-US" sz="2800" baseline="-25000" dirty="0">
                <a:latin typeface="Times New Roman" panose="02020603050405020304" pitchFamily="18" charset="0"/>
                <a:cs typeface="Times New Roman" panose="02020603050405020304" pitchFamily="18" charset="0"/>
              </a:rPr>
              <a:t>2</a:t>
            </a:r>
            <a:r>
              <a:rPr lang="en-US" sz="2800" dirty="0">
                <a:latin typeface="Times New Roman" panose="02020603050405020304" pitchFamily="18" charset="0"/>
                <a:cs typeface="Times New Roman" panose="02020603050405020304" pitchFamily="18" charset="0"/>
              </a:rPr>
              <a:t>H</a:t>
            </a:r>
            <a:r>
              <a:rPr lang="en-US" sz="2800" baseline="-25000" dirty="0">
                <a:latin typeface="Times New Roman" panose="02020603050405020304" pitchFamily="18" charset="0"/>
                <a:cs typeface="Times New Roman" panose="02020603050405020304" pitchFamily="18" charset="0"/>
              </a:rPr>
              <a:t>4</a:t>
            </a:r>
            <a:r>
              <a:rPr lang="en-US" sz="2800" dirty="0">
                <a:latin typeface="Times New Roman" panose="02020603050405020304" pitchFamily="18" charset="0"/>
                <a:cs typeface="Times New Roman" panose="02020603050405020304" pitchFamily="18" charset="0"/>
              </a:rPr>
              <a:t> + Cl</a:t>
            </a:r>
            <a:r>
              <a:rPr lang="en-US" sz="2800" baseline="-25000" dirty="0">
                <a:latin typeface="Times New Roman" panose="02020603050405020304" pitchFamily="18" charset="0"/>
                <a:cs typeface="Times New Roman" panose="02020603050405020304" pitchFamily="18" charset="0"/>
              </a:rPr>
              <a:t>2</a:t>
            </a:r>
            <a:r>
              <a:rPr lang="en-US" sz="2800" dirty="0">
                <a:latin typeface="Times New Roman" panose="02020603050405020304" pitchFamily="18" charset="0"/>
                <a:cs typeface="Times New Roman" panose="02020603050405020304" pitchFamily="18" charset="0"/>
              </a:rPr>
              <a:t> →  C</a:t>
            </a:r>
            <a:r>
              <a:rPr lang="en-US" sz="2800" baseline="-25000" dirty="0">
                <a:latin typeface="Times New Roman" panose="02020603050405020304" pitchFamily="18" charset="0"/>
                <a:cs typeface="Times New Roman" panose="02020603050405020304" pitchFamily="18" charset="0"/>
              </a:rPr>
              <a:t>2</a:t>
            </a:r>
            <a:r>
              <a:rPr lang="en-US" sz="2800" dirty="0">
                <a:latin typeface="Times New Roman" panose="02020603050405020304" pitchFamily="18" charset="0"/>
                <a:cs typeface="Times New Roman" panose="02020603050405020304" pitchFamily="18" charset="0"/>
              </a:rPr>
              <a:t>H</a:t>
            </a:r>
            <a:r>
              <a:rPr lang="en-US" sz="2800" baseline="-25000" dirty="0">
                <a:latin typeface="Times New Roman" panose="02020603050405020304" pitchFamily="18" charset="0"/>
                <a:cs typeface="Times New Roman" panose="02020603050405020304" pitchFamily="18" charset="0"/>
              </a:rPr>
              <a:t>4</a:t>
            </a:r>
            <a:r>
              <a:rPr lang="en-US" sz="2800" dirty="0">
                <a:latin typeface="Times New Roman" panose="02020603050405020304" pitchFamily="18" charset="0"/>
                <a:cs typeface="Times New Roman" panose="02020603050405020304" pitchFamily="18" charset="0"/>
              </a:rPr>
              <a:t>Cl</a:t>
            </a:r>
            <a:r>
              <a:rPr lang="en-US" sz="2800" baseline="-25000" dirty="0">
                <a:latin typeface="Times New Roman" panose="02020603050405020304" pitchFamily="18" charset="0"/>
                <a:cs typeface="Times New Roman" panose="02020603050405020304" pitchFamily="18" charset="0"/>
              </a:rPr>
              <a:t>2</a:t>
            </a:r>
            <a:br>
              <a:rPr lang="en-US" sz="2800" baseline="-25000" dirty="0">
                <a:latin typeface="Times New Roman" panose="02020603050405020304" pitchFamily="18" charset="0"/>
                <a:cs typeface="Times New Roman" panose="02020603050405020304" pitchFamily="18" charset="0"/>
              </a:rPr>
            </a:br>
            <a:br>
              <a:rPr lang="en-US" sz="2800" baseline="-250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The C</a:t>
            </a:r>
            <a:r>
              <a:rPr lang="en-US" sz="2800" baseline="-25000" dirty="0">
                <a:latin typeface="Times New Roman" panose="02020603050405020304" pitchFamily="18" charset="0"/>
                <a:cs typeface="Times New Roman" panose="02020603050405020304" pitchFamily="18" charset="0"/>
              </a:rPr>
              <a:t>2</a:t>
            </a:r>
            <a:r>
              <a:rPr lang="en-US" sz="2800" dirty="0">
                <a:latin typeface="Times New Roman" panose="02020603050405020304" pitchFamily="18" charset="0"/>
                <a:cs typeface="Times New Roman" panose="02020603050405020304" pitchFamily="18" charset="0"/>
              </a:rPr>
              <a:t>H</a:t>
            </a:r>
            <a:r>
              <a:rPr lang="en-US" sz="2800" baseline="-25000" dirty="0">
                <a:latin typeface="Times New Roman" panose="02020603050405020304" pitchFamily="18" charset="0"/>
                <a:cs typeface="Times New Roman" panose="02020603050405020304" pitchFamily="18" charset="0"/>
              </a:rPr>
              <a:t>4</a:t>
            </a:r>
            <a:r>
              <a:rPr lang="en-US" sz="2800" dirty="0">
                <a:latin typeface="Times New Roman" panose="02020603050405020304" pitchFamily="18" charset="0"/>
                <a:cs typeface="Times New Roman" panose="02020603050405020304" pitchFamily="18" charset="0"/>
              </a:rPr>
              <a:t>  is unsaturated because it’s an alkene (see table O), or there is a</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double bond between the two carbon atoms which means they </a:t>
            </a:r>
            <a:r>
              <a:rPr lang="en-US" sz="2800" i="1" dirty="0">
                <a:latin typeface="Times New Roman" panose="02020603050405020304" pitchFamily="18" charset="0"/>
                <a:cs typeface="Times New Roman" panose="02020603050405020304" pitchFamily="18" charset="0"/>
              </a:rPr>
              <a:t>could</a:t>
            </a:r>
            <a:r>
              <a:rPr lang="en-US" sz="2800" dirty="0">
                <a:latin typeface="Times New Roman" panose="02020603050405020304" pitchFamily="18" charset="0"/>
                <a:cs typeface="Times New Roman" panose="02020603050405020304" pitchFamily="18" charset="0"/>
              </a:rPr>
              <a:t> hold</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more hydrogen atoms – if single bonded, as the alkane C</a:t>
            </a:r>
            <a:r>
              <a:rPr lang="en-US" sz="2800" baseline="-25000" dirty="0">
                <a:latin typeface="Times New Roman" panose="02020603050405020304" pitchFamily="18" charset="0"/>
                <a:cs typeface="Times New Roman" panose="02020603050405020304" pitchFamily="18" charset="0"/>
              </a:rPr>
              <a:t>2</a:t>
            </a:r>
            <a:r>
              <a:rPr lang="en-US" sz="2800" dirty="0">
                <a:latin typeface="Times New Roman" panose="02020603050405020304" pitchFamily="18" charset="0"/>
                <a:cs typeface="Times New Roman" panose="02020603050405020304" pitchFamily="18" charset="0"/>
              </a:rPr>
              <a:t>H</a:t>
            </a:r>
            <a:r>
              <a:rPr lang="en-US" sz="2800" baseline="-25000" dirty="0">
                <a:latin typeface="Times New Roman" panose="02020603050405020304" pitchFamily="18" charset="0"/>
                <a:cs typeface="Times New Roman" panose="02020603050405020304" pitchFamily="18" charset="0"/>
              </a:rPr>
              <a:t>6  </a:t>
            </a:r>
            <a:r>
              <a:rPr lang="en-US" sz="2800" dirty="0">
                <a:latin typeface="Times New Roman" panose="02020603050405020304" pitchFamily="18" charset="0"/>
                <a:cs typeface="Times New Roman" panose="02020603050405020304" pitchFamily="18" charset="0"/>
              </a:rPr>
              <a:t>does.  </a:t>
            </a:r>
            <a:br>
              <a:rPr lang="en-US" sz="2800" dirty="0">
                <a:latin typeface="Times New Roman" panose="02020603050405020304" pitchFamily="18" charset="0"/>
                <a:cs typeface="Times New Roman" panose="02020603050405020304" pitchFamily="18" charset="0"/>
              </a:rPr>
            </a:br>
            <a:br>
              <a:rPr lang="en-US" sz="2800" dirty="0">
                <a:solidFill>
                  <a:srgbClr val="FF0000"/>
                </a:solidFill>
                <a:latin typeface="Times New Roman" panose="02020603050405020304" pitchFamily="18" charset="0"/>
                <a:cs typeface="Times New Roman" panose="02020603050405020304" pitchFamily="18" charset="0"/>
              </a:rPr>
            </a:br>
            <a:r>
              <a:rPr lang="en-US" sz="2800" dirty="0">
                <a:solidFill>
                  <a:srgbClr val="FF0000"/>
                </a:solidFill>
                <a:latin typeface="Times New Roman" panose="02020603050405020304" pitchFamily="18" charset="0"/>
                <a:cs typeface="Times New Roman" panose="02020603050405020304" pitchFamily="18" charset="0"/>
              </a:rPr>
              <a:t>83.  The product in this reaction is C</a:t>
            </a:r>
            <a:r>
              <a:rPr lang="en-US" sz="2800" baseline="-25000" dirty="0">
                <a:solidFill>
                  <a:srgbClr val="FF0000"/>
                </a:solidFill>
                <a:latin typeface="Times New Roman" panose="02020603050405020304" pitchFamily="18" charset="0"/>
                <a:cs typeface="Times New Roman" panose="02020603050405020304" pitchFamily="18" charset="0"/>
              </a:rPr>
              <a:t>2</a:t>
            </a:r>
            <a:r>
              <a:rPr lang="en-US" sz="2800" dirty="0">
                <a:solidFill>
                  <a:srgbClr val="FF0000"/>
                </a:solidFill>
                <a:latin typeface="Times New Roman" panose="02020603050405020304" pitchFamily="18" charset="0"/>
                <a:cs typeface="Times New Roman" panose="02020603050405020304" pitchFamily="18" charset="0"/>
              </a:rPr>
              <a:t>H</a:t>
            </a:r>
            <a:r>
              <a:rPr lang="en-US" sz="2800" baseline="-25000" dirty="0">
                <a:solidFill>
                  <a:srgbClr val="FF0000"/>
                </a:solidFill>
                <a:latin typeface="Times New Roman" panose="02020603050405020304" pitchFamily="18" charset="0"/>
                <a:cs typeface="Times New Roman" panose="02020603050405020304" pitchFamily="18" charset="0"/>
              </a:rPr>
              <a:t>4</a:t>
            </a:r>
            <a:r>
              <a:rPr lang="en-US" sz="2800" dirty="0">
                <a:solidFill>
                  <a:srgbClr val="FF0000"/>
                </a:solidFill>
                <a:latin typeface="Times New Roman" panose="02020603050405020304" pitchFamily="18" charset="0"/>
                <a:cs typeface="Times New Roman" panose="02020603050405020304" pitchFamily="18" charset="0"/>
              </a:rPr>
              <a:t>Cl</a:t>
            </a:r>
            <a:r>
              <a:rPr lang="en-US" sz="2800" baseline="-25000" dirty="0">
                <a:solidFill>
                  <a:srgbClr val="FF0000"/>
                </a:solidFill>
                <a:latin typeface="Times New Roman" panose="02020603050405020304" pitchFamily="18" charset="0"/>
                <a:cs typeface="Times New Roman" panose="02020603050405020304" pitchFamily="18" charset="0"/>
              </a:rPr>
              <a:t>2  </a:t>
            </a:r>
            <a:r>
              <a:rPr lang="en-US" sz="2800" dirty="0">
                <a:solidFill>
                  <a:srgbClr val="FF0000"/>
                </a:solidFill>
                <a:latin typeface="Times New Roman" panose="02020603050405020304" pitchFamily="18" charset="0"/>
                <a:cs typeface="Times New Roman" panose="02020603050405020304" pitchFamily="18" charset="0"/>
              </a:rPr>
              <a:t> This is classified as a halocarbon or </a:t>
            </a:r>
            <a:br>
              <a:rPr lang="en-US" sz="2800" dirty="0">
                <a:solidFill>
                  <a:srgbClr val="FF0000"/>
                </a:solidFill>
                <a:latin typeface="Times New Roman" panose="02020603050405020304" pitchFamily="18" charset="0"/>
                <a:cs typeface="Times New Roman" panose="02020603050405020304" pitchFamily="18" charset="0"/>
              </a:rPr>
            </a:br>
            <a:r>
              <a:rPr lang="en-US" sz="2800" dirty="0">
                <a:solidFill>
                  <a:srgbClr val="FF0000"/>
                </a:solidFill>
                <a:latin typeface="Times New Roman" panose="02020603050405020304" pitchFamily="18" charset="0"/>
                <a:cs typeface="Times New Roman" panose="02020603050405020304" pitchFamily="18" charset="0"/>
              </a:rPr>
              <a:t>        a halide.  Possibly you could get away with haloalkane.  </a:t>
            </a:r>
            <a:br>
              <a:rPr lang="en-US" sz="2800" dirty="0">
                <a:solidFill>
                  <a:srgbClr val="FF0000"/>
                </a:solidFill>
                <a:latin typeface="Times New Roman" panose="02020603050405020304" pitchFamily="18" charset="0"/>
                <a:cs typeface="Times New Roman" panose="02020603050405020304" pitchFamily="18" charset="0"/>
              </a:rPr>
            </a:br>
            <a:br>
              <a:rPr lang="en-US" sz="2800" dirty="0">
                <a:solidFill>
                  <a:srgbClr val="FF0000"/>
                </a:solidFill>
                <a:latin typeface="Times New Roman" panose="02020603050405020304" pitchFamily="18" charset="0"/>
                <a:cs typeface="Times New Roman" panose="02020603050405020304" pitchFamily="18" charset="0"/>
              </a:rPr>
            </a:br>
            <a:br>
              <a:rPr lang="en-US" sz="2800" dirty="0">
                <a:solidFill>
                  <a:srgbClr val="FF0000"/>
                </a:solidFill>
                <a:latin typeface="Times New Roman" panose="02020603050405020304" pitchFamily="18" charset="0"/>
                <a:cs typeface="Times New Roman" panose="02020603050405020304" pitchFamily="18" charset="0"/>
              </a:rPr>
            </a:br>
            <a:r>
              <a:rPr lang="en-US" sz="2800" dirty="0">
                <a:solidFill>
                  <a:schemeClr val="tx1">
                    <a:lumMod val="95000"/>
                    <a:lumOff val="5000"/>
                  </a:schemeClr>
                </a:solidFill>
                <a:latin typeface="Times New Roman" panose="02020603050405020304" pitchFamily="18" charset="0"/>
                <a:cs typeface="Times New Roman" panose="02020603050405020304" pitchFamily="18" charset="0"/>
              </a:rPr>
              <a:t>84.  Structural diagram for C</a:t>
            </a:r>
            <a:r>
              <a:rPr lang="en-US" sz="2800" baseline="-25000" dirty="0">
                <a:solidFill>
                  <a:schemeClr val="tx1">
                    <a:lumMod val="95000"/>
                    <a:lumOff val="5000"/>
                  </a:schemeClr>
                </a:solidFill>
                <a:latin typeface="Times New Roman" panose="02020603050405020304" pitchFamily="18" charset="0"/>
                <a:cs typeface="Times New Roman" panose="02020603050405020304" pitchFamily="18" charset="0"/>
              </a:rPr>
              <a:t>2</a:t>
            </a:r>
            <a:r>
              <a:rPr lang="en-US" sz="2800" dirty="0">
                <a:solidFill>
                  <a:schemeClr val="tx1">
                    <a:lumMod val="95000"/>
                    <a:lumOff val="5000"/>
                  </a:schemeClr>
                </a:solidFill>
                <a:latin typeface="Times New Roman" panose="02020603050405020304" pitchFamily="18" charset="0"/>
                <a:cs typeface="Times New Roman" panose="02020603050405020304" pitchFamily="18" charset="0"/>
              </a:rPr>
              <a:t>H</a:t>
            </a:r>
            <a:r>
              <a:rPr lang="en-US" sz="2800" baseline="-25000" dirty="0">
                <a:solidFill>
                  <a:schemeClr val="tx1">
                    <a:lumMod val="95000"/>
                    <a:lumOff val="5000"/>
                  </a:schemeClr>
                </a:solidFill>
                <a:latin typeface="Times New Roman" panose="02020603050405020304" pitchFamily="18" charset="0"/>
                <a:cs typeface="Times New Roman" panose="02020603050405020304" pitchFamily="18" charset="0"/>
              </a:rPr>
              <a:t>4</a:t>
            </a:r>
            <a:r>
              <a:rPr lang="en-US" sz="2800" dirty="0">
                <a:solidFill>
                  <a:schemeClr val="tx1">
                    <a:lumMod val="95000"/>
                    <a:lumOff val="5000"/>
                  </a:schemeClr>
                </a:solidFill>
                <a:latin typeface="Times New Roman" panose="02020603050405020304" pitchFamily="18" charset="0"/>
                <a:cs typeface="Times New Roman" panose="02020603050405020304" pitchFamily="18" charset="0"/>
              </a:rPr>
              <a:t>Cl</a:t>
            </a:r>
            <a:r>
              <a:rPr lang="en-US" sz="2800" baseline="-25000" dirty="0">
                <a:solidFill>
                  <a:schemeClr val="tx1">
                    <a:lumMod val="95000"/>
                    <a:lumOff val="5000"/>
                  </a:schemeClr>
                </a:solidFill>
                <a:latin typeface="Times New Roman" panose="02020603050405020304" pitchFamily="18" charset="0"/>
                <a:cs typeface="Times New Roman" panose="02020603050405020304" pitchFamily="18" charset="0"/>
              </a:rPr>
              <a:t>2                                                    </a:t>
            </a:r>
            <a:r>
              <a:rPr lang="en-US" sz="2800" dirty="0">
                <a:solidFill>
                  <a:schemeClr val="tx1">
                    <a:lumMod val="95000"/>
                    <a:lumOff val="5000"/>
                  </a:schemeClr>
                </a:solidFill>
                <a:latin typeface="Times New Roman" panose="02020603050405020304" pitchFamily="18" charset="0"/>
                <a:cs typeface="Times New Roman" panose="02020603050405020304" pitchFamily="18" charset="0"/>
              </a:rPr>
              <a:t> or  </a:t>
            </a:r>
            <a:br>
              <a:rPr lang="en-US" sz="2800" dirty="0">
                <a:solidFill>
                  <a:schemeClr val="tx1">
                    <a:lumMod val="95000"/>
                    <a:lumOff val="5000"/>
                  </a:schemeClr>
                </a:solidFill>
                <a:latin typeface="Times New Roman" panose="02020603050405020304" pitchFamily="18" charset="0"/>
                <a:cs typeface="Times New Roman" panose="02020603050405020304" pitchFamily="18" charset="0"/>
              </a:rPr>
            </a:br>
            <a:br>
              <a:rPr lang="en-US" sz="2800" dirty="0">
                <a:solidFill>
                  <a:schemeClr val="tx1">
                    <a:lumMod val="95000"/>
                    <a:lumOff val="5000"/>
                  </a:schemeClr>
                </a:solidFill>
                <a:latin typeface="Times New Roman" panose="02020603050405020304" pitchFamily="18" charset="0"/>
                <a:cs typeface="Times New Roman" panose="02020603050405020304" pitchFamily="18" charset="0"/>
              </a:rPr>
            </a:br>
            <a:br>
              <a:rPr lang="en-US" sz="280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2800" dirty="0">
                <a:solidFill>
                  <a:srgbClr val="FF0000"/>
                </a:solidFill>
                <a:latin typeface="Times New Roman" panose="02020603050405020304" pitchFamily="18" charset="0"/>
                <a:cs typeface="Times New Roman" panose="02020603050405020304" pitchFamily="18" charset="0"/>
              </a:rPr>
              <a:t>85.  The vinyl chloride monomer has a double bond between the carbon atoms.  </a:t>
            </a:r>
            <a:br>
              <a:rPr lang="en-US" sz="2800" dirty="0">
                <a:solidFill>
                  <a:srgbClr val="FF0000"/>
                </a:solidFill>
                <a:latin typeface="Times New Roman" panose="02020603050405020304" pitchFamily="18" charset="0"/>
                <a:cs typeface="Times New Roman" panose="02020603050405020304" pitchFamily="18" charset="0"/>
              </a:rPr>
            </a:br>
            <a:r>
              <a:rPr lang="en-US" sz="28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dirty="0">
                <a:solidFill>
                  <a:srgbClr val="000099"/>
                </a:solidFill>
                <a:latin typeface="Times New Roman" panose="02020603050405020304" pitchFamily="18" charset="0"/>
                <a:cs typeface="Times New Roman" panose="02020603050405020304" pitchFamily="18" charset="0"/>
              </a:rPr>
              <a:t>The two carbon atoms share 4 electrons.  </a:t>
            </a:r>
            <a:br>
              <a:rPr lang="en-US" sz="280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28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dirty="0">
                <a:solidFill>
                  <a:srgbClr val="FF0000"/>
                </a:solidFill>
                <a:latin typeface="Times New Roman" panose="02020603050405020304" pitchFamily="18" charset="0"/>
                <a:cs typeface="Times New Roman" panose="02020603050405020304" pitchFamily="18" charset="0"/>
              </a:rPr>
              <a:t>If you say 2 pairs it is less good.  Answer the question that they ask you.    </a:t>
            </a:r>
          </a:p>
        </p:txBody>
      </p:sp>
      <p:pic>
        <p:nvPicPr>
          <p:cNvPr id="4098" name="Picture 2" descr="Image result for dichloroethane">
            <a:extLst>
              <a:ext uri="{FF2B5EF4-FFF2-40B4-BE49-F238E27FC236}">
                <a16:creationId xmlns:a16="http://schemas.microsoft.com/office/drawing/2014/main" id="{88E6FD81-0040-44B6-A3CC-13E9A00F9B0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1687" y="3547961"/>
            <a:ext cx="1866900" cy="1419225"/>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Image result for dichloroethane">
            <a:extLst>
              <a:ext uri="{FF2B5EF4-FFF2-40B4-BE49-F238E27FC236}">
                <a16:creationId xmlns:a16="http://schemas.microsoft.com/office/drawing/2014/main" id="{ACD0FB38-F498-4F5C-833A-5C81734A47B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25829" y="3433661"/>
            <a:ext cx="2019300" cy="1533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433499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2465148-DB05-4740-9E90-B9CA6DDA4AB4}"/>
              </a:ext>
            </a:extLst>
          </p:cNvPr>
          <p:cNvSpPr txBox="1"/>
          <p:nvPr/>
        </p:nvSpPr>
        <p:spPr>
          <a:xfrm>
            <a:off x="0" y="198782"/>
            <a:ext cx="12192000" cy="6370975"/>
          </a:xfrm>
          <a:prstGeom prst="rect">
            <a:avLst/>
          </a:prstGeom>
          <a:noFill/>
        </p:spPr>
        <p:txBody>
          <a:bodyPr wrap="square" rtlCol="0">
            <a:spAutoFit/>
          </a:bodyPr>
          <a:lstStyle/>
          <a:p>
            <a:r>
              <a:rPr lang="en-US" sz="2400" dirty="0">
                <a:solidFill>
                  <a:srgbClr val="000099"/>
                </a:solidFill>
                <a:latin typeface="Times New Roman" panose="02020603050405020304" pitchFamily="18" charset="0"/>
                <a:cs typeface="Times New Roman" panose="02020603050405020304" pitchFamily="18" charset="0"/>
              </a:rPr>
              <a:t>5.  Ammonium sulfide has the NH</a:t>
            </a:r>
            <a:r>
              <a:rPr lang="en-US" sz="2400" baseline="-25000" dirty="0">
                <a:solidFill>
                  <a:srgbClr val="000099"/>
                </a:solidFill>
                <a:latin typeface="Times New Roman" panose="02020603050405020304" pitchFamily="18" charset="0"/>
                <a:cs typeface="Times New Roman" panose="02020603050405020304" pitchFamily="18" charset="0"/>
              </a:rPr>
              <a:t>4</a:t>
            </a:r>
            <a:r>
              <a:rPr lang="en-US" sz="2400" baseline="30000" dirty="0">
                <a:solidFill>
                  <a:srgbClr val="000099"/>
                </a:solidFill>
                <a:latin typeface="Times New Roman" panose="02020603050405020304" pitchFamily="18" charset="0"/>
                <a:cs typeface="Times New Roman" panose="02020603050405020304" pitchFamily="18" charset="0"/>
              </a:rPr>
              <a:t>+1</a:t>
            </a:r>
            <a:r>
              <a:rPr lang="en-US" sz="2400" dirty="0">
                <a:solidFill>
                  <a:srgbClr val="000099"/>
                </a:solidFill>
                <a:latin typeface="Times New Roman" panose="02020603050405020304" pitchFamily="18" charset="0"/>
                <a:cs typeface="Times New Roman" panose="02020603050405020304" pitchFamily="18" charset="0"/>
              </a:rPr>
              <a:t> cation and the S</a:t>
            </a:r>
            <a:r>
              <a:rPr lang="en-US" sz="2400" baseline="30000" dirty="0">
                <a:solidFill>
                  <a:srgbClr val="000099"/>
                </a:solidFill>
                <a:latin typeface="Times New Roman" panose="02020603050405020304" pitchFamily="18" charset="0"/>
                <a:cs typeface="Times New Roman" panose="02020603050405020304" pitchFamily="18" charset="0"/>
              </a:rPr>
              <a:t>-2</a:t>
            </a:r>
            <a:r>
              <a:rPr lang="en-US" sz="2400" dirty="0">
                <a:solidFill>
                  <a:srgbClr val="000099"/>
                </a:solidFill>
                <a:latin typeface="Times New Roman" panose="02020603050405020304" pitchFamily="18" charset="0"/>
                <a:cs typeface="Times New Roman" panose="02020603050405020304" pitchFamily="18" charset="0"/>
              </a:rPr>
              <a:t> anion.  </a:t>
            </a:r>
            <a:br>
              <a:rPr lang="en-US" sz="2400" dirty="0">
                <a:solidFill>
                  <a:srgbClr val="000099"/>
                </a:solidFill>
                <a:latin typeface="Times New Roman" panose="02020603050405020304" pitchFamily="18" charset="0"/>
                <a:cs typeface="Times New Roman" panose="02020603050405020304" pitchFamily="18" charset="0"/>
              </a:rPr>
            </a:br>
            <a:r>
              <a:rPr lang="en-US" sz="2400" dirty="0">
                <a:solidFill>
                  <a:srgbClr val="000099"/>
                </a:solidFill>
                <a:latin typeface="Times New Roman" panose="02020603050405020304" pitchFamily="18" charset="0"/>
                <a:cs typeface="Times New Roman" panose="02020603050405020304" pitchFamily="18" charset="0"/>
              </a:rPr>
              <a:t>     Criss-cross the charges to get (NH</a:t>
            </a:r>
            <a:r>
              <a:rPr lang="en-US" sz="2400" baseline="-25000" dirty="0">
                <a:solidFill>
                  <a:srgbClr val="000099"/>
                </a:solidFill>
                <a:latin typeface="Times New Roman" panose="02020603050405020304" pitchFamily="18" charset="0"/>
                <a:cs typeface="Times New Roman" panose="02020603050405020304" pitchFamily="18" charset="0"/>
              </a:rPr>
              <a:t>4</a:t>
            </a:r>
            <a:r>
              <a:rPr lang="en-US" sz="2400" dirty="0">
                <a:solidFill>
                  <a:srgbClr val="000099"/>
                </a:solidFill>
                <a:latin typeface="Times New Roman" panose="02020603050405020304" pitchFamily="18" charset="0"/>
                <a:cs typeface="Times New Roman" panose="02020603050405020304" pitchFamily="18" charset="0"/>
              </a:rPr>
              <a:t>)</a:t>
            </a:r>
            <a:r>
              <a:rPr lang="en-US" sz="2400" baseline="-25000" dirty="0">
                <a:solidFill>
                  <a:srgbClr val="000099"/>
                </a:solidFill>
                <a:latin typeface="Times New Roman" panose="02020603050405020304" pitchFamily="18" charset="0"/>
                <a:cs typeface="Times New Roman" panose="02020603050405020304" pitchFamily="18" charset="0"/>
              </a:rPr>
              <a:t>2</a:t>
            </a:r>
            <a:r>
              <a:rPr lang="en-US" sz="2400" dirty="0">
                <a:solidFill>
                  <a:srgbClr val="000099"/>
                </a:solidFill>
                <a:latin typeface="Times New Roman" panose="02020603050405020304" pitchFamily="18" charset="0"/>
                <a:cs typeface="Times New Roman" panose="02020603050405020304" pitchFamily="18" charset="0"/>
              </a:rPr>
              <a:t>S  which means two ammoniums for one sulfide.</a:t>
            </a:r>
            <a:br>
              <a:rPr lang="en-US" sz="2400" dirty="0">
                <a:solidFill>
                  <a:schemeClr val="tx1">
                    <a:lumMod val="95000"/>
                    <a:lumOff val="5000"/>
                  </a:schemeClr>
                </a:solidFill>
                <a:latin typeface="Times New Roman" panose="02020603050405020304" pitchFamily="18" charset="0"/>
                <a:cs typeface="Times New Roman" panose="02020603050405020304" pitchFamily="18" charset="0"/>
              </a:rPr>
            </a:br>
            <a:br>
              <a:rPr lang="en-US" sz="2400" dirty="0">
                <a:solidFill>
                  <a:schemeClr val="tx1">
                    <a:lumMod val="95000"/>
                    <a:lumOff val="5000"/>
                  </a:schemeClr>
                </a:solidFill>
                <a:latin typeface="Times New Roman" panose="02020603050405020304" pitchFamily="18" charset="0"/>
                <a:cs typeface="Times New Roman" panose="02020603050405020304" pitchFamily="18" charset="0"/>
              </a:rPr>
            </a:br>
            <a:endParaRPr lang="en-US" sz="2400" dirty="0">
              <a:solidFill>
                <a:schemeClr val="tx1">
                  <a:lumMod val="95000"/>
                  <a:lumOff val="5000"/>
                </a:schemeClr>
              </a:solidFill>
              <a:latin typeface="Times New Roman" panose="02020603050405020304" pitchFamily="18" charset="0"/>
              <a:cs typeface="Times New Roman" panose="02020603050405020304" pitchFamily="18" charset="0"/>
            </a:endParaRPr>
          </a:p>
          <a:p>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6.  Empirical formulas are really (dumb, I mean) math.  Look for the MOST REDUCED, which is</a:t>
            </a:r>
            <a:br>
              <a:rPr lang="en-US" sz="240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often not even a “real substance”.  </a:t>
            </a:r>
            <a:r>
              <a:rPr lang="en-US" sz="2400" dirty="0">
                <a:solidFill>
                  <a:srgbClr val="FF0000"/>
                </a:solidFill>
                <a:latin typeface="Times New Roman" panose="02020603050405020304" pitchFamily="18" charset="0"/>
                <a:cs typeface="Times New Roman" panose="02020603050405020304" pitchFamily="18" charset="0"/>
              </a:rPr>
              <a:t>NH</a:t>
            </a:r>
            <a:r>
              <a:rPr lang="en-US" sz="2400" baseline="-25000" dirty="0">
                <a:solidFill>
                  <a:srgbClr val="FF0000"/>
                </a:solidFill>
                <a:latin typeface="Times New Roman" panose="02020603050405020304" pitchFamily="18" charset="0"/>
                <a:cs typeface="Times New Roman" panose="02020603050405020304" pitchFamily="18" charset="0"/>
              </a:rPr>
              <a:t>3</a:t>
            </a:r>
            <a:r>
              <a:rPr lang="en-US" sz="2400" dirty="0">
                <a:solidFill>
                  <a:srgbClr val="FF0000"/>
                </a:solidFill>
                <a:latin typeface="Times New Roman" panose="02020603050405020304" pitchFamily="18" charset="0"/>
                <a:cs typeface="Times New Roman" panose="02020603050405020304" pitchFamily="18" charset="0"/>
              </a:rPr>
              <a:t> cannot be reduced</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The others all can be reduced.  </a:t>
            </a:r>
            <a:br>
              <a:rPr lang="en-US" sz="2400" dirty="0">
                <a:solidFill>
                  <a:schemeClr val="tx1">
                    <a:lumMod val="95000"/>
                    <a:lumOff val="5000"/>
                  </a:schemeClr>
                </a:solidFill>
                <a:latin typeface="Times New Roman" panose="02020603050405020304" pitchFamily="18" charset="0"/>
                <a:cs typeface="Times New Roman" panose="02020603050405020304" pitchFamily="18" charset="0"/>
              </a:rPr>
            </a:br>
            <a:br>
              <a:rPr lang="en-US" sz="2400" dirty="0">
                <a:solidFill>
                  <a:schemeClr val="tx1">
                    <a:lumMod val="95000"/>
                    <a:lumOff val="5000"/>
                  </a:schemeClr>
                </a:solidFill>
                <a:latin typeface="Times New Roman" panose="02020603050405020304" pitchFamily="18" charset="0"/>
                <a:cs typeface="Times New Roman" panose="02020603050405020304" pitchFamily="18" charset="0"/>
              </a:rPr>
            </a:br>
            <a:br>
              <a:rPr lang="en-US" sz="2400" dirty="0">
                <a:solidFill>
                  <a:schemeClr val="tx1">
                    <a:lumMod val="95000"/>
                    <a:lumOff val="5000"/>
                  </a:schemeClr>
                </a:solidFill>
                <a:latin typeface="Times New Roman" panose="02020603050405020304" pitchFamily="18" charset="0"/>
                <a:cs typeface="Times New Roman" panose="02020603050405020304" pitchFamily="18" charset="0"/>
              </a:rPr>
            </a:br>
            <a:br>
              <a:rPr lang="en-US" sz="2400" dirty="0">
                <a:solidFill>
                  <a:schemeClr val="tx1">
                    <a:lumMod val="95000"/>
                    <a:lumOff val="5000"/>
                  </a:schemeClr>
                </a:solidFill>
                <a:latin typeface="Times New Roman" panose="02020603050405020304" pitchFamily="18" charset="0"/>
                <a:cs typeface="Times New Roman" panose="02020603050405020304" pitchFamily="18" charset="0"/>
              </a:rPr>
            </a:br>
            <a:br>
              <a:rPr lang="en-US" sz="2400" dirty="0">
                <a:solidFill>
                  <a:schemeClr val="tx1">
                    <a:lumMod val="95000"/>
                    <a:lumOff val="5000"/>
                  </a:schemeClr>
                </a:solidFill>
                <a:latin typeface="Times New Roman" panose="02020603050405020304" pitchFamily="18" charset="0"/>
                <a:cs typeface="Times New Roman" panose="02020603050405020304" pitchFamily="18" charset="0"/>
              </a:rPr>
            </a:br>
            <a:br>
              <a:rPr lang="en-US" sz="2400" dirty="0">
                <a:solidFill>
                  <a:schemeClr val="tx1">
                    <a:lumMod val="95000"/>
                    <a:lumOff val="5000"/>
                  </a:schemeClr>
                </a:solidFill>
                <a:latin typeface="Times New Roman" panose="02020603050405020304" pitchFamily="18" charset="0"/>
                <a:cs typeface="Times New Roman" panose="02020603050405020304" pitchFamily="18" charset="0"/>
              </a:rPr>
            </a:br>
            <a:br>
              <a:rPr lang="en-US" sz="2400" dirty="0">
                <a:solidFill>
                  <a:schemeClr val="tx1">
                    <a:lumMod val="95000"/>
                    <a:lumOff val="5000"/>
                  </a:schemeClr>
                </a:solidFill>
                <a:latin typeface="Times New Roman" panose="02020603050405020304" pitchFamily="18" charset="0"/>
                <a:cs typeface="Times New Roman" panose="02020603050405020304" pitchFamily="18" charset="0"/>
              </a:rPr>
            </a:br>
            <a:br>
              <a:rPr lang="en-US" sz="2400" dirty="0">
                <a:solidFill>
                  <a:schemeClr val="tx1">
                    <a:lumMod val="95000"/>
                    <a:lumOff val="5000"/>
                  </a:schemeClr>
                </a:solidFill>
                <a:latin typeface="Times New Roman" panose="02020603050405020304" pitchFamily="18" charset="0"/>
                <a:cs typeface="Times New Roman" panose="02020603050405020304" pitchFamily="18" charset="0"/>
              </a:rPr>
            </a:br>
            <a:endParaRPr lang="en-US" sz="2400" dirty="0">
              <a:solidFill>
                <a:schemeClr val="tx1">
                  <a:lumMod val="95000"/>
                  <a:lumOff val="5000"/>
                </a:schemeClr>
              </a:solidFill>
              <a:latin typeface="Times New Roman" panose="02020603050405020304" pitchFamily="18" charset="0"/>
              <a:cs typeface="Times New Roman" panose="02020603050405020304" pitchFamily="18" charset="0"/>
            </a:endParaRPr>
          </a:p>
          <a:p>
            <a:r>
              <a:rPr lang="en-US" sz="2400" dirty="0">
                <a:solidFill>
                  <a:srgbClr val="002060"/>
                </a:solidFill>
                <a:latin typeface="Times New Roman" panose="02020603050405020304" pitchFamily="18" charset="0"/>
                <a:cs typeface="Times New Roman" panose="02020603050405020304" pitchFamily="18" charset="0"/>
              </a:rPr>
              <a:t>7. Temperature and density are physical properties.    Neutrons are alike, you can’t tell them apart.     </a:t>
            </a:r>
            <a:br>
              <a:rPr lang="en-US" sz="2400" dirty="0">
                <a:solidFill>
                  <a:srgbClr val="002060"/>
                </a:solidFill>
                <a:latin typeface="Times New Roman" panose="02020603050405020304" pitchFamily="18" charset="0"/>
                <a:cs typeface="Times New Roman" panose="02020603050405020304" pitchFamily="18" charset="0"/>
              </a:rPr>
            </a:br>
            <a:r>
              <a:rPr lang="en-US" sz="2400" dirty="0">
                <a:solidFill>
                  <a:srgbClr val="002060"/>
                </a:solidFill>
                <a:latin typeface="Times New Roman" panose="02020603050405020304" pitchFamily="18" charset="0"/>
                <a:cs typeface="Times New Roman" panose="02020603050405020304" pitchFamily="18" charset="0"/>
              </a:rPr>
              <a:t>    Chemical properties are used to tell the difference between substances that are chemically</a:t>
            </a:r>
            <a:br>
              <a:rPr lang="en-US" sz="2400" dirty="0">
                <a:solidFill>
                  <a:srgbClr val="002060"/>
                </a:solidFill>
                <a:latin typeface="Times New Roman" panose="02020603050405020304" pitchFamily="18" charset="0"/>
                <a:cs typeface="Times New Roman" panose="02020603050405020304" pitchFamily="18" charset="0"/>
              </a:rPr>
            </a:br>
            <a:r>
              <a:rPr lang="en-US" sz="2400" dirty="0">
                <a:solidFill>
                  <a:srgbClr val="002060"/>
                </a:solidFill>
                <a:latin typeface="Times New Roman" panose="02020603050405020304" pitchFamily="18" charset="0"/>
                <a:cs typeface="Times New Roman" panose="02020603050405020304" pitchFamily="18" charset="0"/>
              </a:rPr>
              <a:t>    different, which is what differentiates compounds from each other.  </a:t>
            </a:r>
          </a:p>
        </p:txBody>
      </p:sp>
      <p:graphicFrame>
        <p:nvGraphicFramePr>
          <p:cNvPr id="3" name="Table 2">
            <a:extLst>
              <a:ext uri="{FF2B5EF4-FFF2-40B4-BE49-F238E27FC236}">
                <a16:creationId xmlns:a16="http://schemas.microsoft.com/office/drawing/2014/main" id="{52216B36-64B1-4821-82B3-1BA7247E9F05}"/>
              </a:ext>
            </a:extLst>
          </p:cNvPr>
          <p:cNvGraphicFramePr>
            <a:graphicFrameLocks noGrp="1"/>
          </p:cNvGraphicFramePr>
          <p:nvPr>
            <p:extLst>
              <p:ext uri="{D42A27DB-BD31-4B8C-83A1-F6EECF244321}">
                <p14:modId xmlns:p14="http://schemas.microsoft.com/office/powerpoint/2010/main" val="2745920042"/>
              </p:ext>
            </p:extLst>
          </p:nvPr>
        </p:nvGraphicFramePr>
        <p:xfrm>
          <a:off x="2411895" y="2687320"/>
          <a:ext cx="3949148" cy="1858176"/>
        </p:xfrm>
        <a:graphic>
          <a:graphicData uri="http://schemas.openxmlformats.org/drawingml/2006/table">
            <a:tbl>
              <a:tblPr firstRow="1" bandRow="1">
                <a:tableStyleId>{5C22544A-7EE6-4342-B048-85BDC9FD1C3A}</a:tableStyleId>
              </a:tblPr>
              <a:tblGrid>
                <a:gridCol w="1974574">
                  <a:extLst>
                    <a:ext uri="{9D8B030D-6E8A-4147-A177-3AD203B41FA5}">
                      <a16:colId xmlns:a16="http://schemas.microsoft.com/office/drawing/2014/main" val="1134753903"/>
                    </a:ext>
                  </a:extLst>
                </a:gridCol>
                <a:gridCol w="1974574">
                  <a:extLst>
                    <a:ext uri="{9D8B030D-6E8A-4147-A177-3AD203B41FA5}">
                      <a16:colId xmlns:a16="http://schemas.microsoft.com/office/drawing/2014/main" val="1158194006"/>
                    </a:ext>
                  </a:extLst>
                </a:gridCol>
              </a:tblGrid>
              <a:tr h="464544">
                <a:tc>
                  <a:txBody>
                    <a:bodyPr/>
                    <a:lstStyle/>
                    <a:p>
                      <a:pPr algn="ctr"/>
                      <a:r>
                        <a:rPr lang="en-US" dirty="0">
                          <a:solidFill>
                            <a:schemeClr val="tx1">
                              <a:lumMod val="95000"/>
                              <a:lumOff val="5000"/>
                            </a:schemeClr>
                          </a:solidFill>
                        </a:rPr>
                        <a:t>Formula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chemeClr val="tx1">
                              <a:lumMod val="95000"/>
                              <a:lumOff val="5000"/>
                            </a:schemeClr>
                          </a:solidFill>
                        </a:rPr>
                        <a:t>Empirical formula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73677845"/>
                  </a:ext>
                </a:extLst>
              </a:tr>
              <a:tr h="464544">
                <a:tc>
                  <a:txBody>
                    <a:bodyPr/>
                    <a:lstStyle/>
                    <a:p>
                      <a:pPr algn="ctr"/>
                      <a:r>
                        <a:rPr lang="en-US" dirty="0">
                          <a:solidFill>
                            <a:schemeClr val="tx1">
                              <a:lumMod val="95000"/>
                              <a:lumOff val="5000"/>
                            </a:schemeClr>
                          </a:solidFill>
                        </a:rPr>
                        <a:t>N</a:t>
                      </a:r>
                      <a:r>
                        <a:rPr lang="en-US" baseline="-25000" dirty="0">
                          <a:solidFill>
                            <a:schemeClr val="tx1">
                              <a:lumMod val="95000"/>
                              <a:lumOff val="5000"/>
                            </a:schemeClr>
                          </a:solidFill>
                        </a:rPr>
                        <a:t>2</a:t>
                      </a:r>
                      <a:r>
                        <a:rPr lang="en-US" dirty="0">
                          <a:solidFill>
                            <a:schemeClr val="tx1">
                              <a:lumMod val="95000"/>
                              <a:lumOff val="5000"/>
                            </a:schemeClr>
                          </a:solidFill>
                        </a:rPr>
                        <a:t>O</a:t>
                      </a:r>
                      <a:r>
                        <a:rPr lang="en-US" baseline="-25000" dirty="0">
                          <a:solidFill>
                            <a:schemeClr val="tx1">
                              <a:lumMod val="95000"/>
                              <a:lumOff val="5000"/>
                            </a:schemeClr>
                          </a:solidFill>
                        </a:rPr>
                        <a:t>4</a:t>
                      </a:r>
                      <a:endParaRPr lang="en-US" dirty="0">
                        <a:solidFill>
                          <a:schemeClr val="tx1">
                            <a:lumMod val="95000"/>
                            <a:lumOff val="5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chemeClr val="tx1">
                              <a:lumMod val="95000"/>
                              <a:lumOff val="5000"/>
                            </a:schemeClr>
                          </a:solidFill>
                        </a:rPr>
                        <a:t>NO</a:t>
                      </a:r>
                      <a:r>
                        <a:rPr lang="en-US" baseline="-25000" dirty="0">
                          <a:solidFill>
                            <a:schemeClr val="tx1">
                              <a:lumMod val="95000"/>
                              <a:lumOff val="5000"/>
                            </a:schemeClr>
                          </a:solidFill>
                        </a:rPr>
                        <a:t>2</a:t>
                      </a:r>
                      <a:endParaRPr lang="en-US" dirty="0">
                        <a:solidFill>
                          <a:schemeClr val="tx1">
                            <a:lumMod val="95000"/>
                            <a:lumOff val="5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30629718"/>
                  </a:ext>
                </a:extLst>
              </a:tr>
              <a:tr h="464544">
                <a:tc>
                  <a:txBody>
                    <a:bodyPr/>
                    <a:lstStyle/>
                    <a:p>
                      <a:pPr algn="ctr"/>
                      <a:r>
                        <a:rPr lang="en-US" dirty="0">
                          <a:solidFill>
                            <a:schemeClr val="tx1">
                              <a:lumMod val="95000"/>
                              <a:lumOff val="5000"/>
                            </a:schemeClr>
                          </a:solidFill>
                        </a:rPr>
                        <a:t>C</a:t>
                      </a:r>
                      <a:r>
                        <a:rPr lang="en-US" baseline="-25000" dirty="0">
                          <a:solidFill>
                            <a:schemeClr val="tx1">
                              <a:lumMod val="95000"/>
                              <a:lumOff val="5000"/>
                            </a:schemeClr>
                          </a:solidFill>
                        </a:rPr>
                        <a:t>3</a:t>
                      </a:r>
                      <a:r>
                        <a:rPr lang="en-US" dirty="0">
                          <a:solidFill>
                            <a:schemeClr val="tx1">
                              <a:lumMod val="95000"/>
                              <a:lumOff val="5000"/>
                            </a:schemeClr>
                          </a:solidFill>
                        </a:rPr>
                        <a:t>H</a:t>
                      </a:r>
                      <a:r>
                        <a:rPr lang="en-US" baseline="-25000" dirty="0">
                          <a:solidFill>
                            <a:schemeClr val="tx1">
                              <a:lumMod val="95000"/>
                              <a:lumOff val="5000"/>
                            </a:schemeClr>
                          </a:solidFill>
                        </a:rPr>
                        <a:t>6</a:t>
                      </a:r>
                      <a:endParaRPr lang="en-US" dirty="0">
                        <a:solidFill>
                          <a:schemeClr val="tx1">
                            <a:lumMod val="95000"/>
                            <a:lumOff val="5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chemeClr val="tx1">
                              <a:lumMod val="95000"/>
                              <a:lumOff val="5000"/>
                            </a:schemeClr>
                          </a:solidFill>
                        </a:rPr>
                        <a:t>CH</a:t>
                      </a:r>
                      <a:r>
                        <a:rPr lang="en-US" baseline="-25000" dirty="0">
                          <a:solidFill>
                            <a:schemeClr val="tx1">
                              <a:lumMod val="95000"/>
                              <a:lumOff val="5000"/>
                            </a:schemeClr>
                          </a:solidFill>
                        </a:rPr>
                        <a:t>2</a:t>
                      </a:r>
                      <a:endParaRPr lang="en-US" dirty="0">
                        <a:solidFill>
                          <a:schemeClr val="tx1">
                            <a:lumMod val="95000"/>
                            <a:lumOff val="5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92809217"/>
                  </a:ext>
                </a:extLst>
              </a:tr>
              <a:tr h="464544">
                <a:tc>
                  <a:txBody>
                    <a:bodyPr/>
                    <a:lstStyle/>
                    <a:p>
                      <a:pPr algn="ctr"/>
                      <a:r>
                        <a:rPr lang="en-US" dirty="0">
                          <a:solidFill>
                            <a:schemeClr val="tx1">
                              <a:lumMod val="95000"/>
                              <a:lumOff val="5000"/>
                            </a:schemeClr>
                          </a:solidFill>
                        </a:rPr>
                        <a:t>P</a:t>
                      </a:r>
                      <a:r>
                        <a:rPr lang="en-US" baseline="-25000" dirty="0">
                          <a:solidFill>
                            <a:schemeClr val="tx1">
                              <a:lumMod val="95000"/>
                              <a:lumOff val="5000"/>
                            </a:schemeClr>
                          </a:solidFill>
                        </a:rPr>
                        <a:t>4</a:t>
                      </a:r>
                      <a:r>
                        <a:rPr lang="en-US" dirty="0">
                          <a:solidFill>
                            <a:schemeClr val="tx1">
                              <a:lumMod val="95000"/>
                              <a:lumOff val="5000"/>
                            </a:schemeClr>
                          </a:solidFill>
                        </a:rPr>
                        <a:t>O</a:t>
                      </a:r>
                      <a:r>
                        <a:rPr lang="en-US" baseline="-25000" dirty="0">
                          <a:solidFill>
                            <a:schemeClr val="tx1">
                              <a:lumMod val="95000"/>
                              <a:lumOff val="5000"/>
                            </a:schemeClr>
                          </a:solidFill>
                        </a:rPr>
                        <a:t>10</a:t>
                      </a:r>
                      <a:endParaRPr lang="en-US" dirty="0">
                        <a:solidFill>
                          <a:schemeClr val="tx1">
                            <a:lumMod val="95000"/>
                            <a:lumOff val="5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chemeClr val="tx1">
                              <a:lumMod val="95000"/>
                              <a:lumOff val="5000"/>
                            </a:schemeClr>
                          </a:solidFill>
                        </a:rPr>
                        <a:t>P</a:t>
                      </a:r>
                      <a:r>
                        <a:rPr lang="en-US" baseline="-25000" dirty="0">
                          <a:solidFill>
                            <a:schemeClr val="tx1">
                              <a:lumMod val="95000"/>
                              <a:lumOff val="5000"/>
                            </a:schemeClr>
                          </a:solidFill>
                        </a:rPr>
                        <a:t>2</a:t>
                      </a:r>
                      <a:r>
                        <a:rPr lang="en-US" dirty="0">
                          <a:solidFill>
                            <a:schemeClr val="tx1">
                              <a:lumMod val="95000"/>
                              <a:lumOff val="5000"/>
                            </a:schemeClr>
                          </a:solidFill>
                        </a:rPr>
                        <a:t>O</a:t>
                      </a:r>
                      <a:r>
                        <a:rPr lang="en-US" baseline="-25000" dirty="0">
                          <a:solidFill>
                            <a:schemeClr val="tx1">
                              <a:lumMod val="95000"/>
                              <a:lumOff val="5000"/>
                            </a:schemeClr>
                          </a:solidFill>
                        </a:rPr>
                        <a:t>5</a:t>
                      </a:r>
                      <a:endParaRPr lang="en-US" dirty="0">
                        <a:solidFill>
                          <a:schemeClr val="tx1">
                            <a:lumMod val="95000"/>
                            <a:lumOff val="5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47300745"/>
                  </a:ext>
                </a:extLst>
              </a:tr>
            </a:tbl>
          </a:graphicData>
        </a:graphic>
      </p:graphicFrame>
    </p:spTree>
    <p:extLst>
      <p:ext uri="{BB962C8B-B14F-4D97-AF65-F5344CB8AC3E}">
        <p14:creationId xmlns:p14="http://schemas.microsoft.com/office/powerpoint/2010/main" val="4049641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054CCD5-9EB3-4D0F-93C5-418F0B80BFEE}"/>
              </a:ext>
            </a:extLst>
          </p:cNvPr>
          <p:cNvSpPr txBox="1"/>
          <p:nvPr/>
        </p:nvSpPr>
        <p:spPr>
          <a:xfrm>
            <a:off x="0" y="92766"/>
            <a:ext cx="12192000" cy="6247864"/>
          </a:xfrm>
          <a:prstGeom prst="rect">
            <a:avLst/>
          </a:prstGeom>
          <a:noFill/>
        </p:spPr>
        <p:txBody>
          <a:bodyPr wrap="square" rtlCol="0">
            <a:spAutoFit/>
          </a:bodyPr>
          <a:lstStyle/>
          <a:p>
            <a:r>
              <a:rPr lang="en-US" sz="2800" dirty="0">
                <a:solidFill>
                  <a:srgbClr val="000099"/>
                </a:solidFill>
                <a:latin typeface="Times New Roman" panose="02020603050405020304" pitchFamily="18" charset="0"/>
                <a:cs typeface="Times New Roman" panose="02020603050405020304" pitchFamily="18" charset="0"/>
              </a:rPr>
              <a:t>8.   Ice is water, H</a:t>
            </a:r>
            <a:r>
              <a:rPr lang="en-US" sz="2800" baseline="-25000" dirty="0">
                <a:solidFill>
                  <a:srgbClr val="000099"/>
                </a:solidFill>
                <a:latin typeface="Times New Roman" panose="02020603050405020304" pitchFamily="18" charset="0"/>
                <a:cs typeface="Times New Roman" panose="02020603050405020304" pitchFamily="18" charset="0"/>
              </a:rPr>
              <a:t>2</a:t>
            </a:r>
            <a:r>
              <a:rPr lang="en-US" sz="2800" dirty="0">
                <a:solidFill>
                  <a:srgbClr val="000099"/>
                </a:solidFill>
                <a:latin typeface="Times New Roman" panose="02020603050405020304" pitchFamily="18" charset="0"/>
                <a:cs typeface="Times New Roman" panose="02020603050405020304" pitchFamily="18" charset="0"/>
              </a:rPr>
              <a:t>O, is a molecular compound. It has no metals in it, so it’s not ionic (like NaCl).  It happens to be homogenous (the same throughout) because it is a pure substance, but it’s NOT a mixture.  It is neither heterogenous or a mixture.</a:t>
            </a: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9.  CO</a:t>
            </a:r>
            <a:r>
              <a:rPr lang="en-US" sz="2400" baseline="-25000" dirty="0">
                <a:latin typeface="Times New Roman" panose="02020603050405020304" pitchFamily="18" charset="0"/>
                <a:cs typeface="Times New Roman" panose="02020603050405020304" pitchFamily="18" charset="0"/>
              </a:rPr>
              <a:t>2</a:t>
            </a:r>
            <a:r>
              <a:rPr lang="en-US" sz="2400" dirty="0">
                <a:latin typeface="Times New Roman" panose="02020603050405020304" pitchFamily="18" charset="0"/>
                <a:cs typeface="Times New Roman" panose="02020603050405020304" pitchFamily="18" charset="0"/>
              </a:rPr>
              <a:t> has TWO double polar covalent bonds, and is in a straight line shape, so it HAS radial symmetry.  It is a NON POLAR MOLECULE and it has symmetrical distribution of charges – the both oxygens gain electrons from carbon because oxygen has a higher electronegativity.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The oxygen atoms are NEGATIVE, the carbon atom is more POSITIVE.  The radial symmetry keep the molecule nonpolar.  </a:t>
            </a: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br>
              <a:rPr lang="en-US" sz="2400" dirty="0">
                <a:solidFill>
                  <a:srgbClr val="000099"/>
                </a:solidFill>
                <a:latin typeface="Times New Roman" panose="02020603050405020304" pitchFamily="18" charset="0"/>
                <a:cs typeface="Times New Roman" panose="02020603050405020304" pitchFamily="18" charset="0"/>
              </a:rPr>
            </a:br>
            <a:r>
              <a:rPr lang="en-US" sz="2800" dirty="0">
                <a:solidFill>
                  <a:srgbClr val="000099"/>
                </a:solidFill>
                <a:latin typeface="Times New Roman" panose="02020603050405020304" pitchFamily="18" charset="0"/>
                <a:cs typeface="Times New Roman" panose="02020603050405020304" pitchFamily="18" charset="0"/>
              </a:rPr>
              <a:t>10.  Elements that don’t react are NOBLE GASES.  The noble gas here is helium</a:t>
            </a:r>
            <a:endParaRPr lang="en-US" sz="2400" dirty="0">
              <a:solidFill>
                <a:srgbClr val="000099"/>
              </a:solidFill>
              <a:latin typeface="Times New Roman" panose="02020603050405020304" pitchFamily="18" charset="0"/>
              <a:cs typeface="Times New Roman" panose="02020603050405020304" pitchFamily="18" charset="0"/>
            </a:endParaRPr>
          </a:p>
        </p:txBody>
      </p:sp>
      <p:pic>
        <p:nvPicPr>
          <p:cNvPr id="1026" name="Picture 2" descr="Image result for co2">
            <a:extLst>
              <a:ext uri="{FF2B5EF4-FFF2-40B4-BE49-F238E27FC236}">
                <a16:creationId xmlns:a16="http://schemas.microsoft.com/office/drawing/2014/main" id="{1A99266D-5F8D-470B-BD91-0773FA8EF2E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50000"/>
          <a:stretch/>
        </p:blipFill>
        <p:spPr bwMode="auto">
          <a:xfrm>
            <a:off x="3538330" y="4210878"/>
            <a:ext cx="3886200" cy="866299"/>
          </a:xfrm>
          <a:prstGeom prst="rect">
            <a:avLst/>
          </a:prstGeom>
          <a:noFill/>
          <a:extLst>
            <a:ext uri="{909E8E84-426E-40DD-AFC4-6F175D3DCCD1}">
              <a14:hiddenFill xmlns:a14="http://schemas.microsoft.com/office/drawing/2010/main">
                <a:solidFill>
                  <a:srgbClr val="FFFFFF"/>
                </a:solidFill>
              </a14:hiddenFill>
            </a:ext>
          </a:extLst>
        </p:spPr>
      </p:pic>
      <p:cxnSp>
        <p:nvCxnSpPr>
          <p:cNvPr id="4" name="Straight Arrow Connector 3">
            <a:extLst>
              <a:ext uri="{FF2B5EF4-FFF2-40B4-BE49-F238E27FC236}">
                <a16:creationId xmlns:a16="http://schemas.microsoft.com/office/drawing/2014/main" id="{8F725DEA-589F-428E-8028-EC95DE6FE7A2}"/>
              </a:ext>
            </a:extLst>
          </p:cNvPr>
          <p:cNvCxnSpPr>
            <a:cxnSpLocks/>
          </p:cNvCxnSpPr>
          <p:nvPr/>
        </p:nvCxnSpPr>
        <p:spPr>
          <a:xfrm>
            <a:off x="5722455" y="4206119"/>
            <a:ext cx="1337021"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a:extLst>
              <a:ext uri="{FF2B5EF4-FFF2-40B4-BE49-F238E27FC236}">
                <a16:creationId xmlns:a16="http://schemas.microsoft.com/office/drawing/2014/main" id="{F7DF20ED-F01E-4799-AD47-78EAB2B09540}"/>
              </a:ext>
            </a:extLst>
          </p:cNvPr>
          <p:cNvCxnSpPr>
            <a:cxnSpLocks/>
          </p:cNvCxnSpPr>
          <p:nvPr/>
        </p:nvCxnSpPr>
        <p:spPr>
          <a:xfrm flipH="1">
            <a:off x="3895725" y="4206119"/>
            <a:ext cx="1360003"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B33429F2-FD7E-4666-A6AE-84D79EED04D3}"/>
              </a:ext>
            </a:extLst>
          </p:cNvPr>
          <p:cNvCxnSpPr/>
          <p:nvPr/>
        </p:nvCxnSpPr>
        <p:spPr>
          <a:xfrm>
            <a:off x="5127142" y="4104861"/>
            <a:ext cx="0" cy="21203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6EC381BD-A898-4EAA-8E49-73378CB44B98}"/>
              </a:ext>
            </a:extLst>
          </p:cNvPr>
          <p:cNvCxnSpPr/>
          <p:nvPr/>
        </p:nvCxnSpPr>
        <p:spPr>
          <a:xfrm>
            <a:off x="5817705" y="4104861"/>
            <a:ext cx="0" cy="21203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CC4ED01E-C8F1-42CC-817E-1C9125E231A9}"/>
              </a:ext>
            </a:extLst>
          </p:cNvPr>
          <p:cNvCxnSpPr>
            <a:stCxn id="1026" idx="3"/>
          </p:cNvCxnSpPr>
          <p:nvPr/>
        </p:nvCxnSpPr>
        <p:spPr>
          <a:xfrm flipV="1">
            <a:off x="7424530" y="4644027"/>
            <a:ext cx="266908" cy="1"/>
          </a:xfrm>
          <a:prstGeom prst="line">
            <a:avLst/>
          </a:prstGeom>
          <a:ln w="38100">
            <a:solidFill>
              <a:srgbClr val="000099"/>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A92A96E0-0A46-4744-BE91-2228328134BD}"/>
              </a:ext>
            </a:extLst>
          </p:cNvPr>
          <p:cNvCxnSpPr/>
          <p:nvPr/>
        </p:nvCxnSpPr>
        <p:spPr>
          <a:xfrm flipV="1">
            <a:off x="3255271" y="4644026"/>
            <a:ext cx="266908" cy="1"/>
          </a:xfrm>
          <a:prstGeom prst="line">
            <a:avLst/>
          </a:prstGeom>
          <a:ln w="38100">
            <a:solidFill>
              <a:srgbClr val="000099"/>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0F392D3D-ED1E-4216-B188-67EC9B9233C1}"/>
              </a:ext>
            </a:extLst>
          </p:cNvPr>
          <p:cNvCxnSpPr/>
          <p:nvPr/>
        </p:nvCxnSpPr>
        <p:spPr>
          <a:xfrm flipV="1">
            <a:off x="5420968" y="4694088"/>
            <a:ext cx="266908" cy="1"/>
          </a:xfrm>
          <a:prstGeom prst="line">
            <a:avLst/>
          </a:prstGeom>
          <a:ln w="38100">
            <a:solidFill>
              <a:srgbClr val="000099"/>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F2C5795D-E9F4-40A0-B357-DFBF773581E7}"/>
              </a:ext>
            </a:extLst>
          </p:cNvPr>
          <p:cNvCxnSpPr>
            <a:cxnSpLocks/>
          </p:cNvCxnSpPr>
          <p:nvPr/>
        </p:nvCxnSpPr>
        <p:spPr>
          <a:xfrm rot="5400000" flipV="1">
            <a:off x="5420969" y="4694088"/>
            <a:ext cx="266908" cy="1"/>
          </a:xfrm>
          <a:prstGeom prst="line">
            <a:avLst/>
          </a:prstGeom>
          <a:ln w="38100">
            <a:solidFill>
              <a:srgbClr val="00009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900966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F42D801-748C-454A-997D-05B92A90A798}"/>
              </a:ext>
            </a:extLst>
          </p:cNvPr>
          <p:cNvSpPr txBox="1"/>
          <p:nvPr/>
        </p:nvSpPr>
        <p:spPr>
          <a:xfrm>
            <a:off x="0" y="57984"/>
            <a:ext cx="12191999" cy="6370975"/>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11.  A classic question!  </a:t>
            </a:r>
            <a:r>
              <a:rPr lang="en-US" sz="2400" dirty="0">
                <a:solidFill>
                  <a:srgbClr val="FF0000"/>
                </a:solidFill>
                <a:latin typeface="Times New Roman" panose="02020603050405020304" pitchFamily="18" charset="0"/>
                <a:cs typeface="Times New Roman" panose="02020603050405020304" pitchFamily="18" charset="0"/>
              </a:rPr>
              <a:t>When bonds form energy is released.  </a:t>
            </a:r>
            <a:r>
              <a:rPr lang="en-US" sz="2400" dirty="0">
                <a:latin typeface="Times New Roman" panose="02020603050405020304" pitchFamily="18" charset="0"/>
                <a:cs typeface="Times New Roman" panose="02020603050405020304" pitchFamily="18" charset="0"/>
              </a:rPr>
              <a:t>Here 2 oxygen atoms (which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are unstable alone) bond together (double nonpolar covalent bonds) and get more stable.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a:t>
            </a:r>
            <a:r>
              <a:rPr lang="en-US" sz="2400" dirty="0">
                <a:solidFill>
                  <a:srgbClr val="000099"/>
                </a:solidFill>
                <a:latin typeface="Times New Roman" panose="02020603050405020304" pitchFamily="18" charset="0"/>
                <a:cs typeface="Times New Roman" panose="02020603050405020304" pitchFamily="18" charset="0"/>
              </a:rPr>
              <a:t>Energy is released as bonds are formed.  </a:t>
            </a:r>
            <a:br>
              <a:rPr lang="en-US" sz="2400" dirty="0">
                <a:solidFill>
                  <a:srgbClr val="000099"/>
                </a:solidFill>
                <a:latin typeface="Times New Roman" panose="02020603050405020304" pitchFamily="18" charset="0"/>
                <a:cs typeface="Times New Roman" panose="02020603050405020304" pitchFamily="18" charset="0"/>
              </a:rPr>
            </a:br>
            <a:br>
              <a:rPr lang="en-US" sz="2400" dirty="0">
                <a:solidFill>
                  <a:srgbClr val="000099"/>
                </a:solidFill>
                <a:latin typeface="Times New Roman" panose="02020603050405020304" pitchFamily="18" charset="0"/>
                <a:cs typeface="Times New Roman" panose="02020603050405020304" pitchFamily="18" charset="0"/>
              </a:rPr>
            </a:br>
            <a:endParaRPr lang="en-US" sz="2400" dirty="0">
              <a:solidFill>
                <a:srgbClr val="000099"/>
              </a:solidFill>
              <a:latin typeface="Times New Roman" panose="02020603050405020304" pitchFamily="18" charset="0"/>
              <a:cs typeface="Times New Roman" panose="02020603050405020304" pitchFamily="18" charset="0"/>
            </a:endParaRPr>
          </a:p>
          <a:p>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12.  Attracting electrons from other atoms is called electronegativity.  It was described by</a:t>
            </a:r>
            <a:br>
              <a:rPr lang="en-US" sz="240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Linus Pauling.  No difference in electronegativity values means a nonpolar bond.  The greater</a:t>
            </a:r>
            <a:br>
              <a:rPr lang="en-US" sz="240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the difference, the greater the bond polarity.  Fluorine has the highest electronegativity value</a:t>
            </a:r>
            <a:br>
              <a:rPr lang="en-US" sz="240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of 4.0, and this is both an arbitrary scale (the numbers don’t matter, they just rank), and </a:t>
            </a:r>
            <a:br>
              <a:rPr lang="en-US" sz="240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it’s also a relative scale, all atoms measured RELATIVE to one atom (F).  </a:t>
            </a:r>
            <a:br>
              <a:rPr lang="en-US" sz="2400" dirty="0">
                <a:solidFill>
                  <a:schemeClr val="tx1">
                    <a:lumMod val="95000"/>
                    <a:lumOff val="5000"/>
                  </a:schemeClr>
                </a:solidFill>
                <a:latin typeface="Times New Roman" panose="02020603050405020304" pitchFamily="18" charset="0"/>
                <a:cs typeface="Times New Roman" panose="02020603050405020304" pitchFamily="18" charset="0"/>
              </a:rPr>
            </a:br>
            <a:br>
              <a:rPr lang="en-US" sz="2400" dirty="0">
                <a:solidFill>
                  <a:schemeClr val="tx1">
                    <a:lumMod val="95000"/>
                    <a:lumOff val="5000"/>
                  </a:schemeClr>
                </a:solidFill>
                <a:latin typeface="Times New Roman" panose="02020603050405020304" pitchFamily="18" charset="0"/>
                <a:cs typeface="Times New Roman" panose="02020603050405020304" pitchFamily="18" charset="0"/>
              </a:rPr>
            </a:br>
            <a:endParaRPr lang="en-US" sz="2400" dirty="0">
              <a:solidFill>
                <a:schemeClr val="tx1">
                  <a:lumMod val="95000"/>
                  <a:lumOff val="5000"/>
                </a:schemeClr>
              </a:solidFill>
              <a:latin typeface="Times New Roman" panose="02020603050405020304" pitchFamily="18" charset="0"/>
              <a:cs typeface="Times New Roman" panose="02020603050405020304" pitchFamily="18" charset="0"/>
            </a:endParaRPr>
          </a:p>
          <a:p>
            <a:pPr marL="457200" indent="-457200">
              <a:buAutoNum type="arabicPeriod" startAt="13"/>
            </a:pP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All copper has the same density (it’s a constant for each substance.  All copper has the same chemical properties (they all bond in the same way).  </a:t>
            </a:r>
            <a:br>
              <a:rPr lang="en-US" sz="2400" dirty="0">
                <a:solidFill>
                  <a:schemeClr val="tx1">
                    <a:lumMod val="95000"/>
                    <a:lumOff val="5000"/>
                  </a:schemeClr>
                </a:solidFill>
                <a:latin typeface="Times New Roman" panose="02020603050405020304" pitchFamily="18" charset="0"/>
                <a:cs typeface="Times New Roman" panose="02020603050405020304" pitchFamily="18" charset="0"/>
              </a:rPr>
            </a:br>
            <a:br>
              <a:rPr lang="en-US" sz="2400" dirty="0">
                <a:solidFill>
                  <a:schemeClr val="tx1">
                    <a:lumMod val="95000"/>
                    <a:lumOff val="5000"/>
                  </a:schemeClr>
                </a:solidFill>
                <a:latin typeface="Times New Roman" panose="02020603050405020304" pitchFamily="18" charset="0"/>
                <a:cs typeface="Times New Roman" panose="02020603050405020304" pitchFamily="18" charset="0"/>
              </a:rPr>
            </a:br>
            <a:endParaRPr lang="en-US" sz="2400" dirty="0">
              <a:solidFill>
                <a:schemeClr val="tx1">
                  <a:lumMod val="95000"/>
                  <a:lumOff val="5000"/>
                </a:schemeClr>
              </a:solidFill>
              <a:latin typeface="Times New Roman" panose="02020603050405020304" pitchFamily="18" charset="0"/>
              <a:cs typeface="Times New Roman" panose="02020603050405020304" pitchFamily="18" charset="0"/>
            </a:endParaRPr>
          </a:p>
          <a:p>
            <a:pPr marL="457200" indent="-457200">
              <a:buAutoNum type="arabicPeriod" startAt="13"/>
            </a:pP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Only elements cannot be broken down by chemical change, so choose TUNGSTEN or W.  </a:t>
            </a:r>
          </a:p>
        </p:txBody>
      </p:sp>
    </p:spTree>
    <p:extLst>
      <p:ext uri="{BB962C8B-B14F-4D97-AF65-F5344CB8AC3E}">
        <p14:creationId xmlns:p14="http://schemas.microsoft.com/office/powerpoint/2010/main" val="29258418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0B49DD5-96AB-4382-92BD-0208C574584E}"/>
              </a:ext>
            </a:extLst>
          </p:cNvPr>
          <p:cNvSpPr txBox="1"/>
          <p:nvPr/>
        </p:nvSpPr>
        <p:spPr>
          <a:xfrm>
            <a:off x="0" y="0"/>
            <a:ext cx="12192000" cy="6740307"/>
          </a:xfrm>
          <a:prstGeom prst="rect">
            <a:avLst/>
          </a:prstGeom>
          <a:noFill/>
        </p:spPr>
        <p:txBody>
          <a:bodyPr wrap="square" rtlCol="0">
            <a:spAutoFit/>
          </a:bodyPr>
          <a:lstStyle/>
          <a:p>
            <a:pPr marL="342900" indent="-342900">
              <a:buAutoNum type="arabicPeriod" startAt="15"/>
            </a:pPr>
            <a:r>
              <a:rPr lang="en-US" sz="2400" dirty="0">
                <a:latin typeface="Times New Roman" panose="02020603050405020304" pitchFamily="18" charset="0"/>
                <a:cs typeface="Times New Roman" panose="02020603050405020304" pitchFamily="18" charset="0"/>
              </a:rPr>
              <a:t>  The KMT is a theory that explains how gases can exist, and how they remain gases.  Of these choices, only: ideal gases are in random, constant, straight line motion is correct.  Without transferring energy means the collisions are not elastic.  Regular geometric patterns is a solid.  Small distances are liquids or solids, gas particles are really far apart.  </a:t>
            </a: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a:p>
            <a:pPr marL="342900" indent="-342900">
              <a:buAutoNum type="arabicPeriod" startAt="15"/>
            </a:pPr>
            <a:r>
              <a:rPr lang="en-US" sz="2400" dirty="0">
                <a:latin typeface="Times New Roman" panose="02020603050405020304" pitchFamily="18" charset="0"/>
                <a:cs typeface="Times New Roman" panose="02020603050405020304" pitchFamily="18" charset="0"/>
              </a:rPr>
              <a:t>  Ah!  The Avogadro’s Hypothesis question.  Grunt out tons of mole math, or remember this:</a:t>
            </a:r>
            <a:br>
              <a:rPr lang="en-US" sz="2400" dirty="0">
                <a:latin typeface="Times New Roman" panose="02020603050405020304" pitchFamily="18" charset="0"/>
                <a:cs typeface="Times New Roman" panose="02020603050405020304" pitchFamily="18" charset="0"/>
              </a:rPr>
            </a:br>
            <a:r>
              <a:rPr lang="en-US" sz="2400" dirty="0">
                <a:solidFill>
                  <a:srgbClr val="000099"/>
                </a:solidFill>
                <a:latin typeface="Times New Roman" panose="02020603050405020304" pitchFamily="18" charset="0"/>
                <a:cs typeface="Times New Roman" panose="02020603050405020304" pitchFamily="18" charset="0"/>
              </a:rPr>
              <a:t>Equal volumes of different gases, at the same temperature and pressure, have the same number of moles, and particles.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So, 6 liters of Cl</a:t>
            </a:r>
            <a:r>
              <a:rPr lang="en-US" sz="2400" baseline="-25000" dirty="0">
                <a:latin typeface="Times New Roman" panose="02020603050405020304" pitchFamily="18" charset="0"/>
                <a:cs typeface="Times New Roman" panose="02020603050405020304" pitchFamily="18" charset="0"/>
              </a:rPr>
              <a:t>2(G)</a:t>
            </a:r>
            <a:r>
              <a:rPr lang="en-US" sz="2400" dirty="0">
                <a:latin typeface="Times New Roman" panose="02020603050405020304" pitchFamily="18" charset="0"/>
                <a:cs typeface="Times New Roman" panose="02020603050405020304" pitchFamily="18" charset="0"/>
              </a:rPr>
              <a:t> at STP has the same number of molecules as 6 liters of any other gas in the world at STP.  </a:t>
            </a: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a:p>
            <a:pPr marL="342900" indent="-342900">
              <a:buAutoNum type="arabicPeriod" startAt="15"/>
            </a:pPr>
            <a:r>
              <a:rPr lang="en-US" sz="2400" dirty="0">
                <a:solidFill>
                  <a:srgbClr val="FF0000"/>
                </a:solidFill>
                <a:latin typeface="Times New Roman" panose="02020603050405020304" pitchFamily="18" charset="0"/>
                <a:cs typeface="Times New Roman" panose="02020603050405020304" pitchFamily="18" charset="0"/>
              </a:rPr>
              <a:t>  Just like falling in love, the reaction can’t happen unless you have collisions with </a:t>
            </a:r>
            <a:br>
              <a:rPr lang="en-US" sz="2400" dirty="0">
                <a:solidFill>
                  <a:srgbClr val="FF0000"/>
                </a:solidFill>
                <a:latin typeface="Times New Roman" panose="02020603050405020304" pitchFamily="18" charset="0"/>
                <a:cs typeface="Times New Roman" panose="02020603050405020304" pitchFamily="18" charset="0"/>
              </a:rPr>
            </a:br>
            <a:r>
              <a:rPr lang="en-US" sz="2400" dirty="0">
                <a:solidFill>
                  <a:srgbClr val="FF0000"/>
                </a:solidFill>
                <a:latin typeface="Times New Roman" panose="02020603050405020304" pitchFamily="18" charset="0"/>
                <a:cs typeface="Times New Roman" panose="02020603050405020304" pitchFamily="18" charset="0"/>
              </a:rPr>
              <a:t>   sufficient energy and proper orientation.  </a:t>
            </a: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a:p>
            <a:pPr marL="342900" indent="-342900">
              <a:buAutoNum type="arabicPeriod" startAt="15"/>
            </a:pPr>
            <a:r>
              <a:rPr lang="en-US" sz="2400" dirty="0">
                <a:latin typeface="Times New Roman" panose="02020603050405020304" pitchFamily="18" charset="0"/>
                <a:cs typeface="Times New Roman" panose="02020603050405020304" pitchFamily="18" charset="0"/>
              </a:rPr>
              <a:t>  Potential energy diagrams show the FLOW of ENERGY in a chemical reaction over time.  </a:t>
            </a: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403924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3326314-328F-4CF4-9EE8-A1BAA2E131CD}"/>
              </a:ext>
            </a:extLst>
          </p:cNvPr>
          <p:cNvSpPr txBox="1"/>
          <p:nvPr/>
        </p:nvSpPr>
        <p:spPr>
          <a:xfrm>
            <a:off x="0" y="145775"/>
            <a:ext cx="12192000" cy="6370975"/>
          </a:xfrm>
          <a:prstGeom prst="rect">
            <a:avLst/>
          </a:prstGeom>
          <a:noFill/>
        </p:spPr>
        <p:txBody>
          <a:bodyPr wrap="square" rtlCol="0">
            <a:spAutoFit/>
          </a:bodyPr>
          <a:lstStyle/>
          <a:p>
            <a:r>
              <a:rPr lang="en-US" sz="2400" dirty="0">
                <a:solidFill>
                  <a:prstClr val="black"/>
                </a:solidFill>
                <a:latin typeface="Times New Roman" panose="02020603050405020304" pitchFamily="18" charset="0"/>
                <a:cs typeface="Times New Roman" panose="02020603050405020304" pitchFamily="18" charset="0"/>
              </a:rPr>
              <a:t>19.  Catalysts do not affect the collision rate.  Rather they LOWER ACTIVATION ENERGY</a:t>
            </a:r>
            <a:br>
              <a:rPr lang="en-US" sz="2400" dirty="0">
                <a:solidFill>
                  <a:prstClr val="black"/>
                </a:solidFill>
                <a:latin typeface="Times New Roman" panose="02020603050405020304" pitchFamily="18" charset="0"/>
                <a:cs typeface="Times New Roman" panose="02020603050405020304" pitchFamily="18" charset="0"/>
              </a:rPr>
            </a:br>
            <a:r>
              <a:rPr lang="en-US" sz="2400" dirty="0">
                <a:solidFill>
                  <a:prstClr val="black"/>
                </a:solidFill>
                <a:latin typeface="Times New Roman" panose="02020603050405020304" pitchFamily="18" charset="0"/>
                <a:cs typeface="Times New Roman" panose="02020603050405020304" pitchFamily="18" charset="0"/>
              </a:rPr>
              <a:t>       or they OFFER AN ALTERNATE PATHWAY for the reaction to proceed (quicker).  </a:t>
            </a:r>
            <a:br>
              <a:rPr lang="en-US" sz="2400" dirty="0">
                <a:solidFill>
                  <a:prstClr val="black"/>
                </a:solidFill>
                <a:latin typeface="Times New Roman" panose="02020603050405020304" pitchFamily="18" charset="0"/>
                <a:cs typeface="Times New Roman" panose="02020603050405020304" pitchFamily="18" charset="0"/>
              </a:rPr>
            </a:br>
            <a:br>
              <a:rPr lang="en-US" sz="2400" dirty="0">
                <a:solidFill>
                  <a:prstClr val="black"/>
                </a:solidFill>
                <a:latin typeface="Times New Roman" panose="02020603050405020304" pitchFamily="18" charset="0"/>
                <a:cs typeface="Times New Roman" panose="02020603050405020304" pitchFamily="18" charset="0"/>
              </a:rPr>
            </a:br>
            <a:endParaRPr lang="en-US" sz="2400" dirty="0">
              <a:solidFill>
                <a:prstClr val="black"/>
              </a:solidFill>
              <a:latin typeface="Times New Roman" panose="02020603050405020304" pitchFamily="18" charset="0"/>
              <a:cs typeface="Times New Roman" panose="02020603050405020304" pitchFamily="18" charset="0"/>
            </a:endParaRPr>
          </a:p>
          <a:p>
            <a:pPr marL="457200" indent="-457200">
              <a:buAutoNum type="arabicPeriod" startAt="20"/>
            </a:pPr>
            <a:r>
              <a:rPr lang="en-US" sz="2400" dirty="0">
                <a:solidFill>
                  <a:srgbClr val="FF0000"/>
                </a:solidFill>
                <a:latin typeface="Times New Roman" panose="02020603050405020304" pitchFamily="18" charset="0"/>
                <a:cs typeface="Times New Roman" panose="02020603050405020304" pitchFamily="18" charset="0"/>
              </a:rPr>
              <a:t>ALKYNES are on table Q</a:t>
            </a:r>
            <a:r>
              <a:rPr lang="en-US" sz="2400" dirty="0">
                <a:latin typeface="Times New Roman" panose="02020603050405020304" pitchFamily="18" charset="0"/>
                <a:cs typeface="Times New Roman" panose="02020603050405020304" pitchFamily="18" charset="0"/>
              </a:rPr>
              <a:t>.  LOOK at it now, so you know what you have there.  It’s  </a:t>
            </a:r>
            <a:r>
              <a:rPr lang="en-US" sz="2400" dirty="0">
                <a:solidFill>
                  <a:srgbClr val="FF0000"/>
                </a:solidFill>
                <a:latin typeface="Times New Roman" panose="02020603050405020304" pitchFamily="18" charset="0"/>
                <a:cs typeface="Times New Roman" panose="02020603050405020304" pitchFamily="18" charset="0"/>
              </a:rPr>
              <a:t>C</a:t>
            </a:r>
            <a:r>
              <a:rPr lang="en-US" sz="2400" baseline="-25000" dirty="0">
                <a:solidFill>
                  <a:srgbClr val="FF0000"/>
                </a:solidFill>
                <a:latin typeface="Times New Roman" panose="02020603050405020304" pitchFamily="18" charset="0"/>
                <a:cs typeface="Times New Roman" panose="02020603050405020304" pitchFamily="18" charset="0"/>
              </a:rPr>
              <a:t>n</a:t>
            </a:r>
            <a:r>
              <a:rPr lang="en-US" sz="2400" dirty="0">
                <a:solidFill>
                  <a:srgbClr val="FF0000"/>
                </a:solidFill>
                <a:latin typeface="Times New Roman" panose="02020603050405020304" pitchFamily="18" charset="0"/>
                <a:cs typeface="Times New Roman" panose="02020603050405020304" pitchFamily="18" charset="0"/>
              </a:rPr>
              <a:t>H</a:t>
            </a:r>
            <a:r>
              <a:rPr lang="en-US" sz="2400" baseline="-25000" dirty="0">
                <a:solidFill>
                  <a:srgbClr val="FF0000"/>
                </a:solidFill>
                <a:latin typeface="Times New Roman" panose="02020603050405020304" pitchFamily="18" charset="0"/>
                <a:cs typeface="Times New Roman" panose="02020603050405020304" pitchFamily="18" charset="0"/>
              </a:rPr>
              <a:t>2n-2</a:t>
            </a:r>
            <a:br>
              <a:rPr lang="en-US" sz="2400" baseline="-25000" dirty="0">
                <a:solidFill>
                  <a:srgbClr val="FF0000"/>
                </a:solidFill>
                <a:latin typeface="Times New Roman" panose="02020603050405020304" pitchFamily="18" charset="0"/>
                <a:cs typeface="Times New Roman" panose="02020603050405020304" pitchFamily="18" charset="0"/>
              </a:rPr>
            </a:br>
            <a:br>
              <a:rPr lang="en-US" sz="2400" baseline="-25000" dirty="0">
                <a:solidFill>
                  <a:srgbClr val="FF0000"/>
                </a:solidFill>
                <a:latin typeface="Times New Roman" panose="02020603050405020304" pitchFamily="18" charset="0"/>
                <a:cs typeface="Times New Roman" panose="02020603050405020304" pitchFamily="18" charset="0"/>
              </a:rPr>
            </a:br>
            <a:br>
              <a:rPr lang="en-US" sz="2400" baseline="-25000" dirty="0">
                <a:solidFill>
                  <a:srgbClr val="FF0000"/>
                </a:solidFill>
                <a:latin typeface="Times New Roman" panose="02020603050405020304" pitchFamily="18" charset="0"/>
                <a:cs typeface="Times New Roman" panose="02020603050405020304" pitchFamily="18" charset="0"/>
              </a:rPr>
            </a:br>
            <a:endParaRPr lang="en-US" sz="2400" baseline="-25000" dirty="0">
              <a:solidFill>
                <a:srgbClr val="FF0000"/>
              </a:solidFill>
              <a:latin typeface="Times New Roman" panose="02020603050405020304" pitchFamily="18" charset="0"/>
              <a:cs typeface="Times New Roman" panose="02020603050405020304" pitchFamily="18" charset="0"/>
            </a:endParaRPr>
          </a:p>
          <a:p>
            <a:pPr marL="457200" indent="-457200">
              <a:buAutoNum type="arabicPeriod" startAt="20"/>
            </a:pPr>
            <a:r>
              <a:rPr lang="en-US" sz="2400" dirty="0">
                <a:solidFill>
                  <a:srgbClr val="000099"/>
                </a:solidFill>
                <a:latin typeface="Times New Roman" panose="02020603050405020304" pitchFamily="18" charset="0"/>
                <a:cs typeface="Times New Roman" panose="02020603050405020304" pitchFamily="18" charset="0"/>
              </a:rPr>
              <a:t>Electrons being transferred can only be the formation of ions (which is NOT a choice) or OXIDTION – REDUCTION (Redox).  Electrochemistry.   </a:t>
            </a:r>
          </a:p>
          <a:p>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22.  Anodes… think this instead:  LEO is a RED CAT (which stands for reduction happens at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the cathode.  So, anodes do the other thing, oxidation occurs at the anode.  </a:t>
            </a: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23.  Voltaic cells are batteries, chemistry makes electricity.  They don’t need electricity, they</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make it.  </a:t>
            </a:r>
            <a:r>
              <a:rPr lang="en-US" sz="2400" dirty="0">
                <a:solidFill>
                  <a:srgbClr val="000099"/>
                </a:solidFill>
                <a:latin typeface="Times New Roman" panose="02020603050405020304" pitchFamily="18" charset="0"/>
                <a:cs typeface="Times New Roman" panose="02020603050405020304" pitchFamily="18" charset="0"/>
              </a:rPr>
              <a:t>Electrolytic cells require electricity to force redox (electroplating).  </a:t>
            </a:r>
          </a:p>
        </p:txBody>
      </p:sp>
    </p:spTree>
    <p:extLst>
      <p:ext uri="{BB962C8B-B14F-4D97-AF65-F5344CB8AC3E}">
        <p14:creationId xmlns:p14="http://schemas.microsoft.com/office/powerpoint/2010/main" val="10532602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38A4C43-61E8-4305-A7EA-77FD4C0FCD42}"/>
              </a:ext>
            </a:extLst>
          </p:cNvPr>
          <p:cNvSpPr txBox="1"/>
          <p:nvPr/>
        </p:nvSpPr>
        <p:spPr>
          <a:xfrm>
            <a:off x="0" y="0"/>
            <a:ext cx="12192000" cy="6440225"/>
          </a:xfrm>
          <a:prstGeom prst="rect">
            <a:avLst/>
          </a:prstGeom>
          <a:noFill/>
        </p:spPr>
        <p:txBody>
          <a:bodyPr wrap="square" rtlCol="0">
            <a:spAutoFit/>
          </a:bodyPr>
          <a:lstStyle/>
          <a:p>
            <a:pPr marL="457200" indent="-457200">
              <a:buAutoNum type="arabicPeriod" startAt="24"/>
            </a:pPr>
            <a:r>
              <a:rPr lang="en-US" sz="2400" dirty="0">
                <a:solidFill>
                  <a:srgbClr val="000099"/>
                </a:solidFill>
                <a:latin typeface="Times New Roman" panose="02020603050405020304" pitchFamily="18" charset="0"/>
                <a:cs typeface="Times New Roman" panose="02020603050405020304" pitchFamily="18" charset="0"/>
              </a:rPr>
              <a:t>Arrhenius acids are listed on table K, LOOK NOW.  Arrhenius acids release hydrogen ions in solution, the more H</a:t>
            </a:r>
            <a:r>
              <a:rPr lang="en-US" sz="2400" baseline="30000" dirty="0">
                <a:solidFill>
                  <a:srgbClr val="000099"/>
                </a:solidFill>
                <a:latin typeface="Times New Roman" panose="02020603050405020304" pitchFamily="18" charset="0"/>
                <a:cs typeface="Times New Roman" panose="02020603050405020304" pitchFamily="18" charset="0"/>
              </a:rPr>
              <a:t>+1</a:t>
            </a:r>
            <a:r>
              <a:rPr lang="en-US" sz="2400" dirty="0">
                <a:solidFill>
                  <a:srgbClr val="000099"/>
                </a:solidFill>
                <a:latin typeface="Times New Roman" panose="02020603050405020304" pitchFamily="18" charset="0"/>
                <a:cs typeface="Times New Roman" panose="02020603050405020304" pitchFamily="18" charset="0"/>
              </a:rPr>
              <a:t>, the more acidic they are.  HBr is not on the list, but it is similar to HCl.  NaBr is not an acid.  NaOH and NH</a:t>
            </a:r>
            <a:r>
              <a:rPr lang="en-US" sz="2400" baseline="-25000" dirty="0">
                <a:solidFill>
                  <a:srgbClr val="000099"/>
                </a:solidFill>
                <a:latin typeface="Times New Roman" panose="02020603050405020304" pitchFamily="18" charset="0"/>
                <a:cs typeface="Times New Roman" panose="02020603050405020304" pitchFamily="18" charset="0"/>
              </a:rPr>
              <a:t>3</a:t>
            </a:r>
            <a:r>
              <a:rPr lang="en-US" sz="2400" dirty="0">
                <a:solidFill>
                  <a:srgbClr val="000099"/>
                </a:solidFill>
                <a:latin typeface="Times New Roman" panose="02020603050405020304" pitchFamily="18" charset="0"/>
                <a:cs typeface="Times New Roman" panose="02020603050405020304" pitchFamily="18" charset="0"/>
              </a:rPr>
              <a:t> are both bases (table L).</a:t>
            </a:r>
            <a:br>
              <a:rPr lang="en-US" sz="2400" dirty="0">
                <a:latin typeface="Times New Roman" panose="02020603050405020304" pitchFamily="18" charset="0"/>
                <a:cs typeface="Times New Roman" panose="02020603050405020304" pitchFamily="18" charset="0"/>
              </a:rPr>
            </a:br>
            <a:r>
              <a:rPr lang="en-US" sz="1000" dirty="0">
                <a:latin typeface="Times New Roman" panose="02020603050405020304" pitchFamily="18" charset="0"/>
                <a:cs typeface="Times New Roman" panose="02020603050405020304" pitchFamily="18" charset="0"/>
              </a:rPr>
              <a:t> </a:t>
            </a:r>
            <a:br>
              <a:rPr lang="en-US" sz="2400" dirty="0">
                <a:latin typeface="Times New Roman" panose="02020603050405020304" pitchFamily="18" charset="0"/>
                <a:cs typeface="Times New Roman" panose="02020603050405020304" pitchFamily="18" charset="0"/>
              </a:rPr>
            </a:br>
            <a:endParaRPr lang="en-US" sz="2400" dirty="0">
              <a:solidFill>
                <a:srgbClr val="FF0000"/>
              </a:solidFill>
              <a:latin typeface="Times New Roman" panose="02020603050405020304" pitchFamily="18" charset="0"/>
              <a:cs typeface="Times New Roman" panose="02020603050405020304" pitchFamily="18" charset="0"/>
            </a:endParaRPr>
          </a:p>
          <a:p>
            <a:pPr marL="457200" indent="-457200">
              <a:buAutoNum type="arabicPeriod" startAt="24"/>
            </a:pPr>
            <a:r>
              <a:rPr lang="en-US" sz="2400" dirty="0">
                <a:solidFill>
                  <a:srgbClr val="FF0000"/>
                </a:solidFill>
                <a:latin typeface="Times New Roman" panose="02020603050405020304" pitchFamily="18" charset="0"/>
                <a:cs typeface="Times New Roman" panose="02020603050405020304" pitchFamily="18" charset="0"/>
              </a:rPr>
              <a:t>You did this lab during acid-base, it’s called Acid-Base Titration.  Remember how the base made the solution hot pink!  It was phenolphthalein (table M)</a:t>
            </a:r>
            <a:br>
              <a:rPr lang="en-US" sz="2400" dirty="0">
                <a:latin typeface="Times New Roman" panose="02020603050405020304" pitchFamily="18" charset="0"/>
                <a:cs typeface="Times New Roman" panose="02020603050405020304" pitchFamily="18" charset="0"/>
              </a:rPr>
            </a:br>
            <a:r>
              <a:rPr lang="en-US" sz="1050" dirty="0">
                <a:latin typeface="Times New Roman" panose="02020603050405020304" pitchFamily="18" charset="0"/>
                <a:cs typeface="Times New Roman" panose="02020603050405020304" pitchFamily="18" charset="0"/>
              </a:rPr>
              <a:t> </a:t>
            </a: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a:p>
            <a:pPr marL="457200" indent="-457200">
              <a:buAutoNum type="arabicPeriod" startAt="24"/>
            </a:pPr>
            <a:r>
              <a:rPr lang="en-US" sz="2400" dirty="0">
                <a:latin typeface="Times New Roman" panose="02020603050405020304" pitchFamily="18" charset="0"/>
                <a:cs typeface="Times New Roman" panose="02020603050405020304" pitchFamily="18" charset="0"/>
              </a:rPr>
              <a:t>This is classic acid base neutralization:  Acid + Base = Salt and Water</a:t>
            </a:r>
            <a:br>
              <a:rPr lang="en-US" sz="2400" dirty="0">
                <a:latin typeface="Times New Roman" panose="02020603050405020304" pitchFamily="18" charset="0"/>
                <a:cs typeface="Times New Roman" panose="02020603050405020304" pitchFamily="18" charset="0"/>
              </a:rPr>
            </a:br>
            <a:r>
              <a:rPr lang="en-US" sz="800" dirty="0">
                <a:latin typeface="Times New Roman" panose="02020603050405020304" pitchFamily="18" charset="0"/>
                <a:cs typeface="Times New Roman" panose="02020603050405020304" pitchFamily="18" charset="0"/>
              </a:rPr>
              <a:t> </a:t>
            </a: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a:p>
            <a:pPr marL="457200" indent="-457200">
              <a:buAutoNum type="arabicPeriod" startAt="24"/>
            </a:pPr>
            <a:r>
              <a:rPr lang="en-US" sz="2400" dirty="0">
                <a:latin typeface="Times New Roman" panose="02020603050405020304" pitchFamily="18" charset="0"/>
                <a:cs typeface="Times New Roman" panose="02020603050405020304" pitchFamily="18" charset="0"/>
              </a:rPr>
              <a:t>This is that “stupid” other theory called Bronsted Lowry.  You have to remember this reaction:  </a:t>
            </a: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NH</a:t>
            </a:r>
            <a:r>
              <a:rPr lang="en-US" sz="2400" baseline="-25000" dirty="0">
                <a:latin typeface="Times New Roman" panose="02020603050405020304" pitchFamily="18" charset="0"/>
                <a:cs typeface="Times New Roman" panose="02020603050405020304" pitchFamily="18" charset="0"/>
              </a:rPr>
              <a:t>3</a:t>
            </a:r>
            <a:r>
              <a:rPr lang="en-US" sz="2400" dirty="0">
                <a:latin typeface="Times New Roman" panose="02020603050405020304" pitchFamily="18" charset="0"/>
                <a:cs typeface="Times New Roman" panose="02020603050405020304" pitchFamily="18" charset="0"/>
              </a:rPr>
              <a:t> + HOH  →  NH</a:t>
            </a:r>
            <a:r>
              <a:rPr lang="en-US" sz="2400" baseline="-25000" dirty="0">
                <a:latin typeface="Times New Roman" panose="02020603050405020304" pitchFamily="18" charset="0"/>
                <a:cs typeface="Times New Roman" panose="02020603050405020304" pitchFamily="18" charset="0"/>
              </a:rPr>
              <a:t>4</a:t>
            </a:r>
            <a:r>
              <a:rPr lang="en-US" sz="2400" baseline="30000" dirty="0">
                <a:latin typeface="Times New Roman" panose="02020603050405020304" pitchFamily="18" charset="0"/>
                <a:cs typeface="Times New Roman" panose="02020603050405020304" pitchFamily="18" charset="0"/>
              </a:rPr>
              <a:t>+1</a:t>
            </a:r>
            <a:r>
              <a:rPr lang="en-US" sz="2400" dirty="0">
                <a:latin typeface="Times New Roman" panose="02020603050405020304" pitchFamily="18" charset="0"/>
                <a:cs typeface="Times New Roman" panose="02020603050405020304" pitchFamily="18" charset="0"/>
              </a:rPr>
              <a:t>  +  OH</a:t>
            </a:r>
            <a:r>
              <a:rPr lang="en-US" sz="2400" baseline="30000" dirty="0">
                <a:latin typeface="Times New Roman" panose="02020603050405020304" pitchFamily="18" charset="0"/>
                <a:cs typeface="Times New Roman" panose="02020603050405020304" pitchFamily="18" charset="0"/>
              </a:rPr>
              <a:t>-1   </a:t>
            </a:r>
            <a:br>
              <a:rPr lang="en-US" sz="2400" baseline="300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which means ammonia and water make ammonium cation and hydroxide anions</a:t>
            </a: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The Ammonia is the base because it ACCEPTS the hydrogen ion.  The Water is the BASE because it DONATES the hydrogen ion.  </a:t>
            </a:r>
            <a:r>
              <a:rPr lang="en-US" sz="2400" dirty="0">
                <a:solidFill>
                  <a:srgbClr val="000099"/>
                </a:solidFill>
                <a:latin typeface="Times New Roman" panose="02020603050405020304" pitchFamily="18" charset="0"/>
                <a:cs typeface="Times New Roman" panose="02020603050405020304" pitchFamily="18" charset="0"/>
              </a:rPr>
              <a:t>Acids “donate H</a:t>
            </a:r>
            <a:r>
              <a:rPr lang="en-US" sz="2400" baseline="30000" dirty="0">
                <a:solidFill>
                  <a:srgbClr val="000099"/>
                </a:solidFill>
                <a:latin typeface="Times New Roman" panose="02020603050405020304" pitchFamily="18" charset="0"/>
                <a:cs typeface="Times New Roman" panose="02020603050405020304" pitchFamily="18" charset="0"/>
              </a:rPr>
              <a:t>+1</a:t>
            </a:r>
            <a:r>
              <a:rPr lang="en-US" sz="2400" dirty="0">
                <a:solidFill>
                  <a:srgbClr val="000099"/>
                </a:solidFill>
                <a:latin typeface="Times New Roman" panose="02020603050405020304" pitchFamily="18" charset="0"/>
                <a:cs typeface="Times New Roman" panose="02020603050405020304" pitchFamily="18" charset="0"/>
              </a:rPr>
              <a:t>” in this dumb theory</a:t>
            </a:r>
            <a:r>
              <a:rPr lang="en-US" sz="24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7291606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447</TotalTime>
  <Words>1014</Words>
  <Application>Microsoft Office PowerPoint</Application>
  <PresentationFormat>Widescreen</PresentationFormat>
  <Paragraphs>211</Paragraphs>
  <Slides>35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35</vt:i4>
      </vt:variant>
    </vt:vector>
  </HeadingPairs>
  <TitlesOfParts>
    <vt:vector size="42" baseType="lpstr">
      <vt:lpstr>Arial</vt:lpstr>
      <vt:lpstr>Bookman Old Style</vt:lpstr>
      <vt:lpstr>Calibri</vt:lpstr>
      <vt:lpstr>Calibri Light</vt:lpstr>
      <vt:lpstr>Times New Roman</vt:lpstr>
      <vt:lpstr>Verdana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Charlie</dc:creator>
  <cp:lastModifiedBy>Charlie</cp:lastModifiedBy>
  <cp:revision>59</cp:revision>
  <dcterms:created xsi:type="dcterms:W3CDTF">2017-11-01T02:00:04Z</dcterms:created>
  <dcterms:modified xsi:type="dcterms:W3CDTF">2018-04-26T22:31:18Z</dcterms:modified>
</cp:coreProperties>
</file>